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625300A" w14:textId="5A2D0430" w:rsidR="008442EB" w:rsidRPr="00890BD2" w:rsidRDefault="000D4863" w:rsidP="00CC1A30">
      <w:pPr>
        <w:rPr>
          <w:b/>
          <w:sz w:val="60"/>
          <w:szCs w:val="60"/>
        </w:rPr>
      </w:pPr>
      <w:r w:rsidRPr="00890BD2">
        <w:rPr>
          <w:noProof/>
          <w:color w:val="1CEACB"/>
          <w:sz w:val="60"/>
          <w:szCs w:val="60"/>
          <w:lang w:eastAsia="en-GB"/>
        </w:rPr>
        <w:drawing>
          <wp:anchor distT="0" distB="0" distL="114300" distR="114300" simplePos="0" relativeHeight="251658240" behindDoc="1" locked="0" layoutInCell="1" allowOverlap="1" wp14:anchorId="56253038" wp14:editId="1D90B49A">
            <wp:simplePos x="0" y="0"/>
            <wp:positionH relativeFrom="margin">
              <wp:posOffset>4330700</wp:posOffset>
            </wp:positionH>
            <wp:positionV relativeFrom="paragraph">
              <wp:posOffset>-317500</wp:posOffset>
            </wp:positionV>
            <wp:extent cx="1592305" cy="1081706"/>
            <wp:effectExtent l="0" t="0" r="8255" b="4445"/>
            <wp:wrapNone/>
            <wp:docPr id="1" name="Picture 1">
              <a:hlinkClick xmlns:a="http://schemas.openxmlformats.org/drawingml/2006/main" r:id="rId7"/>
              <a:extLst xmlns:a="http://schemas.openxmlformats.org/drawingml/2006/main">
                <a:ext uri="{FF2B5EF4-FFF2-40B4-BE49-F238E27FC236}">
                  <a16:creationId xmlns:a16="http://schemas.microsoft.com/office/drawing/2014/main" id="{C6AB9116-15CE-46C9-A895-11AABEE0AF18}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Picture 1">
                      <a:hlinkClick r:id="rId7"/>
                    </pic:cNvPr>
                    <pic:cNvPicPr>
                      <a:picLocks noChangeAspect="1" noChangeArrowheads="1"/>
                    </pic:cNvPicPr>
                  </pic:nvPicPr>
                  <pic:blipFill>
                    <a:blip r:embed="rId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95443" cy="108383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890BD2" w:rsidRPr="00890BD2">
        <w:rPr>
          <w:b/>
          <w:sz w:val="60"/>
          <w:szCs w:val="60"/>
        </w:rPr>
        <w:t>Tuesday &amp; Friday</w:t>
      </w:r>
      <w:r w:rsidR="00EA51BA">
        <w:rPr>
          <w:b/>
          <w:sz w:val="60"/>
          <w:szCs w:val="60"/>
        </w:rPr>
        <w:t xml:space="preserve"> Centres</w:t>
      </w:r>
    </w:p>
    <w:p w14:paraId="5625300B" w14:textId="77777777" w:rsidR="00280061" w:rsidRDefault="00280061" w:rsidP="00280061">
      <w:pPr>
        <w:pStyle w:val="Default"/>
        <w:rPr>
          <w:sz w:val="23"/>
          <w:szCs w:val="23"/>
          <w:u w:val="single"/>
        </w:rPr>
      </w:pPr>
      <w:r>
        <w:rPr>
          <w:sz w:val="23"/>
          <w:szCs w:val="23"/>
          <w:u w:val="single"/>
        </w:rPr>
        <w:t xml:space="preserve">Code of conduct based on mutual respect </w:t>
      </w:r>
    </w:p>
    <w:p w14:paraId="5625300C" w14:textId="77777777" w:rsidR="00280061" w:rsidRDefault="00280061" w:rsidP="00280061">
      <w:pPr>
        <w:pStyle w:val="Default"/>
        <w:rPr>
          <w:sz w:val="23"/>
          <w:szCs w:val="23"/>
          <w:u w:val="single"/>
        </w:rPr>
      </w:pPr>
    </w:p>
    <w:p w14:paraId="5625300D" w14:textId="77777777" w:rsidR="001951BB" w:rsidRDefault="001951BB" w:rsidP="00280061">
      <w:pPr>
        <w:pStyle w:val="Default"/>
        <w:rPr>
          <w:sz w:val="23"/>
          <w:szCs w:val="23"/>
        </w:rPr>
      </w:pPr>
    </w:p>
    <w:p w14:paraId="05C44767" w14:textId="39744877" w:rsidR="00442870" w:rsidRDefault="00442870" w:rsidP="00280061">
      <w:pPr>
        <w:pStyle w:val="Default"/>
        <w:rPr>
          <w:sz w:val="32"/>
          <w:szCs w:val="32"/>
        </w:rPr>
      </w:pPr>
      <w:r w:rsidRPr="006568F3">
        <w:rPr>
          <w:sz w:val="32"/>
          <w:szCs w:val="32"/>
        </w:rPr>
        <w:t xml:space="preserve">Students attend </w:t>
      </w:r>
      <w:r w:rsidR="00B33923" w:rsidRPr="006568F3">
        <w:rPr>
          <w:sz w:val="32"/>
          <w:szCs w:val="32"/>
        </w:rPr>
        <w:t>CMA centres to make music with likeminded young people</w:t>
      </w:r>
      <w:r w:rsidR="006568F3" w:rsidRPr="006568F3">
        <w:rPr>
          <w:sz w:val="32"/>
          <w:szCs w:val="32"/>
        </w:rPr>
        <w:t>, learn, improve, make friends, and have fun.</w:t>
      </w:r>
    </w:p>
    <w:p w14:paraId="2FD4A886" w14:textId="77777777" w:rsidR="006568F3" w:rsidRDefault="006568F3" w:rsidP="00280061">
      <w:pPr>
        <w:pStyle w:val="Default"/>
        <w:rPr>
          <w:sz w:val="32"/>
          <w:szCs w:val="32"/>
        </w:rPr>
      </w:pPr>
    </w:p>
    <w:p w14:paraId="3DD2F05A" w14:textId="7B038417" w:rsidR="006568F3" w:rsidRPr="006568F3" w:rsidRDefault="006568F3" w:rsidP="00280061">
      <w:pPr>
        <w:pStyle w:val="Default"/>
        <w:rPr>
          <w:sz w:val="32"/>
          <w:szCs w:val="32"/>
        </w:rPr>
      </w:pPr>
      <w:r>
        <w:rPr>
          <w:sz w:val="32"/>
          <w:szCs w:val="32"/>
        </w:rPr>
        <w:t xml:space="preserve">Follow these principles </w:t>
      </w:r>
      <w:r w:rsidR="00843EF0">
        <w:rPr>
          <w:sz w:val="32"/>
          <w:szCs w:val="32"/>
        </w:rPr>
        <w:t>so everyone can enjoy their time at CMA.</w:t>
      </w:r>
    </w:p>
    <w:p w14:paraId="0BFFA497" w14:textId="77777777" w:rsidR="00442870" w:rsidRDefault="00442870" w:rsidP="00280061">
      <w:pPr>
        <w:pStyle w:val="Default"/>
        <w:rPr>
          <w:sz w:val="23"/>
          <w:szCs w:val="23"/>
        </w:rPr>
      </w:pPr>
    </w:p>
    <w:p w14:paraId="5625300E" w14:textId="77777777" w:rsidR="00280061" w:rsidRPr="001951BB" w:rsidRDefault="00280061" w:rsidP="00280061">
      <w:pPr>
        <w:pStyle w:val="Default"/>
        <w:rPr>
          <w:b/>
          <w:sz w:val="28"/>
          <w:szCs w:val="28"/>
        </w:rPr>
      </w:pPr>
      <w:r w:rsidRPr="001951BB">
        <w:rPr>
          <w:b/>
          <w:color w:val="7030A0"/>
          <w:sz w:val="28"/>
          <w:szCs w:val="28"/>
        </w:rPr>
        <w:t xml:space="preserve">Respect yourself </w:t>
      </w:r>
    </w:p>
    <w:p w14:paraId="5625300F" w14:textId="2BA3DBF1" w:rsidR="00280061" w:rsidRDefault="00280061" w:rsidP="00280061">
      <w:pPr>
        <w:pStyle w:val="Default"/>
        <w:rPr>
          <w:sz w:val="23"/>
          <w:szCs w:val="23"/>
        </w:rPr>
      </w:pPr>
      <w:r>
        <w:rPr>
          <w:sz w:val="23"/>
          <w:szCs w:val="23"/>
        </w:rPr>
        <w:t>Keep yourself safe and act in a way you would expect of others</w:t>
      </w:r>
      <w:r w:rsidR="001F3B6E">
        <w:rPr>
          <w:sz w:val="23"/>
          <w:szCs w:val="23"/>
        </w:rPr>
        <w:t>.</w:t>
      </w:r>
    </w:p>
    <w:p w14:paraId="56253010" w14:textId="77777777" w:rsidR="00280061" w:rsidRDefault="00280061" w:rsidP="00280061">
      <w:pPr>
        <w:pStyle w:val="Default"/>
        <w:rPr>
          <w:b/>
          <w:sz w:val="23"/>
          <w:szCs w:val="23"/>
          <w:u w:val="single"/>
        </w:rPr>
      </w:pPr>
    </w:p>
    <w:p w14:paraId="56253011" w14:textId="77777777" w:rsidR="00280061" w:rsidRPr="001951BB" w:rsidRDefault="00280061" w:rsidP="00280061">
      <w:pPr>
        <w:pStyle w:val="Default"/>
        <w:rPr>
          <w:b/>
          <w:color w:val="7030A0"/>
          <w:sz w:val="28"/>
          <w:szCs w:val="28"/>
        </w:rPr>
      </w:pPr>
      <w:r w:rsidRPr="001951BB">
        <w:rPr>
          <w:b/>
          <w:color w:val="7030A0"/>
          <w:sz w:val="28"/>
          <w:szCs w:val="28"/>
        </w:rPr>
        <w:t xml:space="preserve">Respect others </w:t>
      </w:r>
    </w:p>
    <w:p w14:paraId="56253012" w14:textId="77777777" w:rsidR="00280061" w:rsidRDefault="00280061" w:rsidP="00280061">
      <w:pPr>
        <w:pStyle w:val="Default"/>
        <w:rPr>
          <w:sz w:val="23"/>
          <w:szCs w:val="23"/>
        </w:rPr>
      </w:pPr>
      <w:r>
        <w:rPr>
          <w:sz w:val="23"/>
          <w:szCs w:val="23"/>
        </w:rPr>
        <w:t xml:space="preserve">Respect the rights of other people, including the right to be different or hold different values and opinions. </w:t>
      </w:r>
      <w:r w:rsidR="005B4D04">
        <w:rPr>
          <w:sz w:val="23"/>
          <w:szCs w:val="23"/>
        </w:rPr>
        <w:t xml:space="preserve">Join in, be friendly and helpful towards others. Everyone is here to enjoy themselves. </w:t>
      </w:r>
      <w:r>
        <w:rPr>
          <w:sz w:val="23"/>
          <w:szCs w:val="23"/>
        </w:rPr>
        <w:t>Everyone should be treated equally</w:t>
      </w:r>
      <w:r w:rsidR="005B4D04">
        <w:rPr>
          <w:sz w:val="23"/>
          <w:szCs w:val="23"/>
        </w:rPr>
        <w:t>.</w:t>
      </w:r>
    </w:p>
    <w:p w14:paraId="56253013" w14:textId="77777777" w:rsidR="00280061" w:rsidRDefault="00280061" w:rsidP="00280061">
      <w:pPr>
        <w:pStyle w:val="Default"/>
        <w:rPr>
          <w:b/>
          <w:i/>
          <w:sz w:val="23"/>
          <w:szCs w:val="23"/>
          <w:u w:val="single"/>
        </w:rPr>
      </w:pPr>
    </w:p>
    <w:p w14:paraId="56253014" w14:textId="77777777" w:rsidR="001951BB" w:rsidRPr="003C5024" w:rsidRDefault="00890BD2" w:rsidP="003C5024">
      <w:pPr>
        <w:pStyle w:val="Default"/>
        <w:tabs>
          <w:tab w:val="left" w:pos="8278"/>
        </w:tabs>
        <w:ind w:left="720"/>
        <w:rPr>
          <w:b/>
        </w:rPr>
      </w:pPr>
      <w:r>
        <w:rPr>
          <w:b/>
        </w:rPr>
        <w:tab/>
      </w:r>
    </w:p>
    <w:p w14:paraId="56253015" w14:textId="77777777" w:rsidR="00280061" w:rsidRPr="001951BB" w:rsidRDefault="00280061" w:rsidP="00280061">
      <w:pPr>
        <w:pStyle w:val="Default"/>
        <w:rPr>
          <w:color w:val="7030A0"/>
          <w:sz w:val="28"/>
          <w:szCs w:val="28"/>
        </w:rPr>
      </w:pPr>
      <w:r w:rsidRPr="001951BB">
        <w:rPr>
          <w:b/>
          <w:i/>
          <w:color w:val="7030A0"/>
          <w:sz w:val="28"/>
          <w:szCs w:val="28"/>
        </w:rPr>
        <w:t>Rules</w:t>
      </w:r>
      <w:r w:rsidR="00E713F7">
        <w:rPr>
          <w:b/>
          <w:i/>
          <w:color w:val="7030A0"/>
          <w:sz w:val="28"/>
          <w:szCs w:val="28"/>
        </w:rPr>
        <w:t xml:space="preserve"> for your safety and well-being</w:t>
      </w:r>
    </w:p>
    <w:p w14:paraId="56253016" w14:textId="77777777" w:rsidR="00E713F7" w:rsidRDefault="00E713F7" w:rsidP="00E713F7">
      <w:pPr>
        <w:pStyle w:val="Default"/>
        <w:ind w:left="720"/>
        <w:rPr>
          <w:b/>
        </w:rPr>
      </w:pPr>
    </w:p>
    <w:p w14:paraId="56253017" w14:textId="77777777" w:rsidR="00280061" w:rsidRPr="0050033C" w:rsidRDefault="00280061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>Follow instructions from CMA staff</w:t>
      </w:r>
    </w:p>
    <w:p w14:paraId="56253018" w14:textId="77777777" w:rsidR="00280061" w:rsidRPr="0050033C" w:rsidRDefault="00280061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>Do not disrupt rehearsals</w:t>
      </w:r>
    </w:p>
    <w:p w14:paraId="56253019" w14:textId="6F730766" w:rsidR="00280061" w:rsidRPr="0050033C" w:rsidRDefault="00280061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>Look afte</w:t>
      </w:r>
      <w:r w:rsidR="00843EF0" w:rsidRPr="0050033C">
        <w:rPr>
          <w:b/>
          <w:sz w:val="28"/>
          <w:szCs w:val="28"/>
        </w:rPr>
        <w:t>r</w:t>
      </w:r>
      <w:r w:rsidRPr="0050033C">
        <w:rPr>
          <w:b/>
          <w:sz w:val="28"/>
          <w:szCs w:val="28"/>
        </w:rPr>
        <w:t xml:space="preserve"> </w:t>
      </w:r>
      <w:r w:rsidR="00843EF0" w:rsidRPr="0050033C">
        <w:rPr>
          <w:b/>
          <w:sz w:val="28"/>
          <w:szCs w:val="28"/>
        </w:rPr>
        <w:t xml:space="preserve">all </w:t>
      </w:r>
      <w:r w:rsidRPr="0050033C">
        <w:rPr>
          <w:b/>
          <w:sz w:val="28"/>
          <w:szCs w:val="28"/>
        </w:rPr>
        <w:t>equipment</w:t>
      </w:r>
    </w:p>
    <w:p w14:paraId="5625301A" w14:textId="2D939A66" w:rsidR="003C5024" w:rsidRPr="0050033C" w:rsidRDefault="003C5024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 xml:space="preserve">No mobile phones </w:t>
      </w:r>
    </w:p>
    <w:p w14:paraId="5625301B" w14:textId="77777777" w:rsidR="00280061" w:rsidRPr="0050033C" w:rsidRDefault="00280061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>Food and drink must be consumed in the dining area only</w:t>
      </w:r>
    </w:p>
    <w:p w14:paraId="5625301C" w14:textId="77777777" w:rsidR="00280061" w:rsidRPr="0050033C" w:rsidRDefault="00280061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>Tidy up after yourself</w:t>
      </w:r>
    </w:p>
    <w:p w14:paraId="5625301F" w14:textId="77777777" w:rsidR="00280061" w:rsidRPr="0050033C" w:rsidRDefault="00280061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>Do not let strangers into the building</w:t>
      </w:r>
    </w:p>
    <w:p w14:paraId="56253020" w14:textId="7B428FB0" w:rsidR="00280061" w:rsidRPr="0050033C" w:rsidRDefault="000E2C1B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 xml:space="preserve">Do not use inappropriate language or engage in conversations that are </w:t>
      </w:r>
      <w:r w:rsidR="00DD2DF6" w:rsidRPr="0050033C">
        <w:rPr>
          <w:b/>
          <w:sz w:val="28"/>
          <w:szCs w:val="28"/>
        </w:rPr>
        <w:t>inappropriate for other students to overhear</w:t>
      </w:r>
    </w:p>
    <w:p w14:paraId="56253021" w14:textId="7696730F" w:rsidR="00280061" w:rsidRPr="0050033C" w:rsidRDefault="00280061" w:rsidP="00280061">
      <w:pPr>
        <w:pStyle w:val="Default"/>
        <w:numPr>
          <w:ilvl w:val="0"/>
          <w:numId w:val="2"/>
        </w:numPr>
        <w:rPr>
          <w:b/>
          <w:sz w:val="28"/>
          <w:szCs w:val="28"/>
        </w:rPr>
      </w:pPr>
      <w:r w:rsidRPr="0050033C">
        <w:rPr>
          <w:b/>
          <w:sz w:val="28"/>
          <w:szCs w:val="28"/>
        </w:rPr>
        <w:t xml:space="preserve">Bullying (whether </w:t>
      </w:r>
      <w:r w:rsidR="0050033C" w:rsidRPr="0050033C">
        <w:rPr>
          <w:b/>
          <w:sz w:val="28"/>
          <w:szCs w:val="28"/>
        </w:rPr>
        <w:t xml:space="preserve">experienced, </w:t>
      </w:r>
      <w:r w:rsidRPr="0050033C">
        <w:rPr>
          <w:b/>
          <w:sz w:val="28"/>
          <w:szCs w:val="28"/>
        </w:rPr>
        <w:t>witnessed</w:t>
      </w:r>
      <w:r w:rsidR="0050033C" w:rsidRPr="0050033C">
        <w:rPr>
          <w:b/>
          <w:sz w:val="28"/>
          <w:szCs w:val="28"/>
        </w:rPr>
        <w:t>,</w:t>
      </w:r>
      <w:r w:rsidRPr="0050033C">
        <w:rPr>
          <w:b/>
          <w:sz w:val="28"/>
          <w:szCs w:val="28"/>
        </w:rPr>
        <w:t xml:space="preserve"> or suspected) must be reported to a member of CMA staff immediately </w:t>
      </w:r>
    </w:p>
    <w:p w14:paraId="56253027" w14:textId="77777777" w:rsidR="005B4D04" w:rsidRDefault="005B4D04" w:rsidP="00280061">
      <w:pPr>
        <w:tabs>
          <w:tab w:val="left" w:pos="1368"/>
        </w:tabs>
        <w:rPr>
          <w:color w:val="FF0000"/>
          <w:sz w:val="32"/>
          <w:szCs w:val="32"/>
        </w:rPr>
      </w:pPr>
    </w:p>
    <w:p w14:paraId="56253028" w14:textId="77777777" w:rsidR="00334C7D" w:rsidRPr="00334C7D" w:rsidRDefault="00334C7D" w:rsidP="00334C7D">
      <w:pPr>
        <w:tabs>
          <w:tab w:val="left" w:pos="1368"/>
        </w:tabs>
        <w:rPr>
          <w:sz w:val="28"/>
          <w:szCs w:val="28"/>
          <w:u w:val="single"/>
        </w:rPr>
      </w:pPr>
      <w:r w:rsidRPr="00334C7D">
        <w:rPr>
          <w:b/>
          <w:sz w:val="28"/>
          <w:szCs w:val="28"/>
          <w:u w:val="single"/>
        </w:rPr>
        <w:t>Safeguarding</w:t>
      </w:r>
      <w:r w:rsidRPr="00334C7D">
        <w:rPr>
          <w:sz w:val="28"/>
          <w:szCs w:val="28"/>
          <w:u w:val="single"/>
        </w:rPr>
        <w:t xml:space="preserve">: Please report your concerns to </w:t>
      </w:r>
      <w:r w:rsidRPr="00334C7D">
        <w:rPr>
          <w:b/>
          <w:sz w:val="28"/>
          <w:szCs w:val="28"/>
          <w:u w:val="single"/>
        </w:rPr>
        <w:t>any</w:t>
      </w:r>
      <w:r w:rsidRPr="00334C7D">
        <w:rPr>
          <w:sz w:val="28"/>
          <w:szCs w:val="28"/>
          <w:u w:val="single"/>
        </w:rPr>
        <w:t xml:space="preserve"> member of CMA staff.</w:t>
      </w:r>
    </w:p>
    <w:p w14:paraId="56253029" w14:textId="77777777" w:rsidR="00334C7D" w:rsidRDefault="00334C7D" w:rsidP="00280061">
      <w:pPr>
        <w:tabs>
          <w:tab w:val="left" w:pos="1368"/>
        </w:tabs>
        <w:rPr>
          <w:sz w:val="24"/>
          <w:szCs w:val="24"/>
        </w:rPr>
      </w:pPr>
      <w:r>
        <w:rPr>
          <w:sz w:val="24"/>
          <w:szCs w:val="24"/>
        </w:rPr>
        <w:t>Designated safe</w:t>
      </w:r>
      <w:r w:rsidR="001951BB" w:rsidRPr="00334C7D">
        <w:rPr>
          <w:sz w:val="24"/>
          <w:szCs w:val="24"/>
        </w:rPr>
        <w:t xml:space="preserve">guarding leads for CMA are: </w:t>
      </w:r>
    </w:p>
    <w:p w14:paraId="5625302A" w14:textId="0518FD0D" w:rsidR="00334C7D" w:rsidRDefault="0028299F" w:rsidP="00280061">
      <w:pPr>
        <w:tabs>
          <w:tab w:val="left" w:pos="1368"/>
        </w:tabs>
        <w:rPr>
          <w:sz w:val="24"/>
          <w:szCs w:val="24"/>
        </w:rPr>
      </w:pPr>
      <w:r>
        <w:rPr>
          <w:sz w:val="24"/>
          <w:szCs w:val="24"/>
        </w:rPr>
        <w:t xml:space="preserve">Lucie Vezey: </w:t>
      </w:r>
      <w:hyperlink r:id="rId9" w:history="1">
        <w:r w:rsidRPr="006952B2">
          <w:rPr>
            <w:rStyle w:val="Hyperlink"/>
            <w:sz w:val="24"/>
            <w:szCs w:val="24"/>
          </w:rPr>
          <w:t>Lucie.vezey@croydon.gov.uk</w:t>
        </w:r>
      </w:hyperlink>
      <w:r>
        <w:rPr>
          <w:sz w:val="24"/>
          <w:szCs w:val="24"/>
        </w:rPr>
        <w:tab/>
      </w:r>
    </w:p>
    <w:p w14:paraId="5625302B" w14:textId="119401A5" w:rsidR="001951BB" w:rsidRDefault="001951BB" w:rsidP="00280061">
      <w:pPr>
        <w:tabs>
          <w:tab w:val="left" w:pos="1368"/>
        </w:tabs>
      </w:pPr>
      <w:r w:rsidRPr="00334C7D">
        <w:rPr>
          <w:sz w:val="24"/>
          <w:szCs w:val="24"/>
        </w:rPr>
        <w:t>Izzy Fixter</w:t>
      </w:r>
      <w:r w:rsidR="00334C7D">
        <w:rPr>
          <w:sz w:val="24"/>
          <w:szCs w:val="24"/>
        </w:rPr>
        <w:t>:</w:t>
      </w:r>
      <w:r w:rsidRPr="00334C7D">
        <w:rPr>
          <w:sz w:val="24"/>
          <w:szCs w:val="24"/>
        </w:rPr>
        <w:t xml:space="preserve"> </w:t>
      </w:r>
      <w:hyperlink r:id="rId10" w:history="1">
        <w:r w:rsidRPr="00334C7D">
          <w:rPr>
            <w:rStyle w:val="Hyperlink"/>
            <w:color w:val="auto"/>
            <w:sz w:val="24"/>
            <w:szCs w:val="24"/>
          </w:rPr>
          <w:t>Isabel.fixter@croydon.gov.uk</w:t>
        </w:r>
      </w:hyperlink>
    </w:p>
    <w:p w14:paraId="27B3D7D2" w14:textId="77777777" w:rsidR="0050033C" w:rsidRDefault="0050033C" w:rsidP="003C5024">
      <w:pPr>
        <w:pStyle w:val="Default"/>
        <w:rPr>
          <w:b/>
          <w:sz w:val="23"/>
          <w:szCs w:val="23"/>
          <w:u w:val="single"/>
        </w:rPr>
      </w:pPr>
    </w:p>
    <w:p w14:paraId="5625302C" w14:textId="085B0AA4" w:rsidR="003C5024" w:rsidRPr="00980D37" w:rsidRDefault="003C5024" w:rsidP="003C5024">
      <w:pPr>
        <w:pStyle w:val="Default"/>
        <w:rPr>
          <w:b/>
          <w:sz w:val="23"/>
          <w:szCs w:val="23"/>
          <w:u w:val="single"/>
        </w:rPr>
      </w:pPr>
      <w:r>
        <w:rPr>
          <w:b/>
          <w:sz w:val="23"/>
          <w:szCs w:val="23"/>
          <w:u w:val="single"/>
        </w:rPr>
        <w:t>Sanction ladder:</w:t>
      </w:r>
    </w:p>
    <w:p w14:paraId="5625302D" w14:textId="77777777" w:rsidR="003C5024" w:rsidRDefault="003C5024" w:rsidP="003C5024">
      <w:pPr>
        <w:pStyle w:val="Default"/>
        <w:rPr>
          <w:sz w:val="23"/>
          <w:szCs w:val="23"/>
        </w:rPr>
      </w:pPr>
    </w:p>
    <w:p w14:paraId="5625302F" w14:textId="77777777" w:rsidR="003C5024" w:rsidRDefault="003C5024" w:rsidP="003C5024">
      <w:pPr>
        <w:pStyle w:val="Default"/>
        <w:rPr>
          <w:b/>
          <w:sz w:val="23"/>
          <w:szCs w:val="23"/>
        </w:rPr>
      </w:pPr>
    </w:p>
    <w:p w14:paraId="56253030" w14:textId="7223EF6C" w:rsidR="003C5024" w:rsidRPr="00F87F48" w:rsidRDefault="003C5024" w:rsidP="003C5024">
      <w:pPr>
        <w:pStyle w:val="Default"/>
        <w:rPr>
          <w:sz w:val="23"/>
          <w:szCs w:val="23"/>
        </w:rPr>
      </w:pPr>
      <w:r w:rsidRPr="00F87F48">
        <w:rPr>
          <w:sz w:val="23"/>
          <w:szCs w:val="23"/>
        </w:rPr>
        <w:t xml:space="preserve">Teachers </w:t>
      </w:r>
      <w:r>
        <w:rPr>
          <w:sz w:val="23"/>
          <w:szCs w:val="23"/>
        </w:rPr>
        <w:t>will</w:t>
      </w:r>
      <w:r w:rsidRPr="00F87F48">
        <w:rPr>
          <w:sz w:val="23"/>
          <w:szCs w:val="23"/>
        </w:rPr>
        <w:t xml:space="preserve"> treat all students equally. The following sanctions </w:t>
      </w:r>
      <w:r w:rsidR="002D32AA">
        <w:rPr>
          <w:sz w:val="23"/>
          <w:szCs w:val="23"/>
        </w:rPr>
        <w:t>will usually</w:t>
      </w:r>
      <w:r w:rsidRPr="00F87F48">
        <w:rPr>
          <w:sz w:val="23"/>
          <w:szCs w:val="23"/>
        </w:rPr>
        <w:t xml:space="preserve"> be given in order, especially for low level infringements, moving down the list for repeat offences. More serious incidents o</w:t>
      </w:r>
      <w:r w:rsidR="00922BB1">
        <w:rPr>
          <w:sz w:val="23"/>
          <w:szCs w:val="23"/>
        </w:rPr>
        <w:t>r</w:t>
      </w:r>
      <w:r w:rsidRPr="00F87F48">
        <w:rPr>
          <w:sz w:val="23"/>
          <w:szCs w:val="23"/>
        </w:rPr>
        <w:t xml:space="preserve"> unacceptable behaviour may warrant a teacher employing a higher level sanction </w:t>
      </w:r>
      <w:r w:rsidR="009164E5">
        <w:rPr>
          <w:sz w:val="23"/>
          <w:szCs w:val="23"/>
        </w:rPr>
        <w:t>immediately, at their discretion</w:t>
      </w:r>
      <w:r w:rsidRPr="00F87F48">
        <w:rPr>
          <w:sz w:val="23"/>
          <w:szCs w:val="23"/>
        </w:rPr>
        <w:t xml:space="preserve">. </w:t>
      </w:r>
    </w:p>
    <w:p w14:paraId="56253031" w14:textId="77777777" w:rsidR="003C5024" w:rsidRPr="00980D37" w:rsidRDefault="003C5024" w:rsidP="003C5024">
      <w:pPr>
        <w:pStyle w:val="Default"/>
        <w:rPr>
          <w:sz w:val="23"/>
          <w:szCs w:val="23"/>
        </w:rPr>
      </w:pPr>
    </w:p>
    <w:p w14:paraId="56253032" w14:textId="56A9AD4E" w:rsidR="003C5024" w:rsidRDefault="00B54A97" w:rsidP="003C5024">
      <w:pPr>
        <w:rPr>
          <w:rFonts w:ascii="Arial" w:hAnsi="Arial" w:cs="Arial"/>
          <w:sz w:val="23"/>
          <w:szCs w:val="23"/>
        </w:rPr>
      </w:pPr>
      <w:r>
        <w:rPr>
          <w:rFonts w:ascii="Arial" w:hAnsi="Arial" w:cs="Arial"/>
          <w:b/>
          <w:sz w:val="23"/>
          <w:szCs w:val="23"/>
        </w:rPr>
        <w:t>S</w:t>
      </w:r>
      <w:r w:rsidR="009A67DB">
        <w:rPr>
          <w:rFonts w:ascii="Arial" w:hAnsi="Arial" w:cs="Arial"/>
          <w:b/>
          <w:sz w:val="23"/>
          <w:szCs w:val="23"/>
        </w:rPr>
        <w:t>ign</w:t>
      </w:r>
      <w:r w:rsidR="003C5024" w:rsidRPr="00980D37">
        <w:rPr>
          <w:rFonts w:ascii="Arial" w:hAnsi="Arial" w:cs="Arial"/>
          <w:sz w:val="23"/>
          <w:szCs w:val="23"/>
        </w:rPr>
        <w:t>:</w:t>
      </w:r>
      <w:r w:rsidR="003C5024">
        <w:rPr>
          <w:rFonts w:ascii="Arial" w:hAnsi="Arial" w:cs="Arial"/>
          <w:sz w:val="23"/>
          <w:szCs w:val="23"/>
        </w:rPr>
        <w:t xml:space="preserve"> The teacher gives</w:t>
      </w:r>
      <w:r w:rsidR="003C5024" w:rsidRPr="00980D37">
        <w:rPr>
          <w:rFonts w:ascii="Arial" w:hAnsi="Arial" w:cs="Arial"/>
          <w:sz w:val="23"/>
          <w:szCs w:val="23"/>
        </w:rPr>
        <w:t xml:space="preserve"> </w:t>
      </w:r>
      <w:r w:rsidR="009A67DB">
        <w:rPr>
          <w:rFonts w:ascii="Arial" w:hAnsi="Arial" w:cs="Arial"/>
          <w:sz w:val="23"/>
          <w:szCs w:val="23"/>
        </w:rPr>
        <w:t>signal</w:t>
      </w:r>
      <w:r w:rsidR="00F578F7">
        <w:rPr>
          <w:rFonts w:ascii="Arial" w:hAnsi="Arial" w:cs="Arial"/>
          <w:sz w:val="23"/>
          <w:szCs w:val="23"/>
        </w:rPr>
        <w:t xml:space="preserve"> (often non-verbal)</w:t>
      </w:r>
      <w:r w:rsidR="003C5024">
        <w:rPr>
          <w:rFonts w:ascii="Arial" w:hAnsi="Arial" w:cs="Arial"/>
          <w:sz w:val="23"/>
          <w:szCs w:val="23"/>
        </w:rPr>
        <w:t xml:space="preserve"> to the student</w:t>
      </w:r>
      <w:r w:rsidR="003C5024" w:rsidRPr="00980D37">
        <w:rPr>
          <w:rFonts w:ascii="Arial" w:hAnsi="Arial" w:cs="Arial"/>
          <w:sz w:val="23"/>
          <w:szCs w:val="23"/>
        </w:rPr>
        <w:t xml:space="preserve"> that something is not appropriate</w:t>
      </w:r>
      <w:r w:rsidR="003C5024">
        <w:rPr>
          <w:rFonts w:ascii="Arial" w:hAnsi="Arial" w:cs="Arial"/>
          <w:sz w:val="23"/>
          <w:szCs w:val="23"/>
        </w:rPr>
        <w:t xml:space="preserve">. </w:t>
      </w:r>
    </w:p>
    <w:p w14:paraId="56253033" w14:textId="0B940A36" w:rsidR="003C5024" w:rsidRPr="00980D37" w:rsidRDefault="003C5024" w:rsidP="003C5024">
      <w:pPr>
        <w:rPr>
          <w:rFonts w:ascii="Arial" w:hAnsi="Arial" w:cs="Arial"/>
          <w:sz w:val="23"/>
          <w:szCs w:val="23"/>
        </w:rPr>
      </w:pPr>
      <w:r>
        <w:rPr>
          <w:rFonts w:ascii="Arial" w:hAnsi="Arial" w:cs="Arial"/>
          <w:b/>
          <w:sz w:val="23"/>
          <w:szCs w:val="23"/>
        </w:rPr>
        <w:t>Word</w:t>
      </w:r>
      <w:r w:rsidRPr="00980D37">
        <w:rPr>
          <w:rFonts w:ascii="Arial" w:hAnsi="Arial" w:cs="Arial"/>
          <w:sz w:val="23"/>
          <w:szCs w:val="23"/>
        </w:rPr>
        <w:t>:</w:t>
      </w:r>
      <w:r>
        <w:rPr>
          <w:rFonts w:ascii="Arial" w:hAnsi="Arial" w:cs="Arial"/>
          <w:sz w:val="23"/>
          <w:szCs w:val="23"/>
        </w:rPr>
        <w:t xml:space="preserve"> The teacher gives</w:t>
      </w:r>
      <w:r w:rsidRPr="00980D37">
        <w:rPr>
          <w:rFonts w:ascii="Arial" w:hAnsi="Arial" w:cs="Arial"/>
          <w:sz w:val="23"/>
          <w:szCs w:val="23"/>
        </w:rPr>
        <w:t xml:space="preserve"> </w:t>
      </w:r>
      <w:r>
        <w:rPr>
          <w:rFonts w:ascii="Arial" w:hAnsi="Arial" w:cs="Arial"/>
          <w:sz w:val="23"/>
          <w:szCs w:val="23"/>
        </w:rPr>
        <w:t xml:space="preserve">a clear verbal instruction directly to the student </w:t>
      </w:r>
      <w:r w:rsidR="00F578F7">
        <w:rPr>
          <w:rFonts w:ascii="Arial" w:hAnsi="Arial" w:cs="Arial"/>
          <w:sz w:val="23"/>
          <w:szCs w:val="23"/>
        </w:rPr>
        <w:t>to clarify</w:t>
      </w:r>
      <w:r>
        <w:rPr>
          <w:rFonts w:ascii="Arial" w:hAnsi="Arial" w:cs="Arial"/>
          <w:sz w:val="23"/>
          <w:szCs w:val="23"/>
        </w:rPr>
        <w:t xml:space="preserve"> the behaviour is not acceptable</w:t>
      </w:r>
      <w:r w:rsidR="00F578F7">
        <w:rPr>
          <w:rFonts w:ascii="Arial" w:hAnsi="Arial" w:cs="Arial"/>
          <w:sz w:val="23"/>
          <w:szCs w:val="23"/>
        </w:rPr>
        <w:t>,</w:t>
      </w:r>
      <w:r>
        <w:rPr>
          <w:rFonts w:ascii="Arial" w:hAnsi="Arial" w:cs="Arial"/>
          <w:sz w:val="23"/>
          <w:szCs w:val="23"/>
        </w:rPr>
        <w:t xml:space="preserve"> and advising on what needs to be done to correct it. </w:t>
      </w:r>
    </w:p>
    <w:p w14:paraId="56253034" w14:textId="3146AE44" w:rsidR="003C5024" w:rsidRDefault="003C5024" w:rsidP="003C5024">
      <w:pPr>
        <w:rPr>
          <w:rFonts w:ascii="Arial" w:hAnsi="Arial" w:cs="Arial"/>
          <w:sz w:val="23"/>
          <w:szCs w:val="23"/>
        </w:rPr>
      </w:pPr>
      <w:r>
        <w:rPr>
          <w:rFonts w:ascii="Arial" w:hAnsi="Arial" w:cs="Arial"/>
          <w:b/>
          <w:sz w:val="23"/>
          <w:szCs w:val="23"/>
        </w:rPr>
        <w:t>Warning</w:t>
      </w:r>
      <w:r w:rsidRPr="00980D37">
        <w:rPr>
          <w:rFonts w:ascii="Arial" w:hAnsi="Arial" w:cs="Arial"/>
          <w:sz w:val="23"/>
          <w:szCs w:val="23"/>
        </w:rPr>
        <w:t>:</w:t>
      </w:r>
      <w:r>
        <w:rPr>
          <w:rFonts w:ascii="Arial" w:hAnsi="Arial" w:cs="Arial"/>
          <w:sz w:val="23"/>
          <w:szCs w:val="23"/>
        </w:rPr>
        <w:t xml:space="preserve"> </w:t>
      </w:r>
      <w:r w:rsidR="006A7CF4">
        <w:rPr>
          <w:rFonts w:ascii="Arial" w:hAnsi="Arial" w:cs="Arial"/>
          <w:sz w:val="23"/>
          <w:szCs w:val="23"/>
        </w:rPr>
        <w:t>For</w:t>
      </w:r>
      <w:r>
        <w:rPr>
          <w:rFonts w:ascii="Arial" w:hAnsi="Arial" w:cs="Arial"/>
          <w:sz w:val="23"/>
          <w:szCs w:val="23"/>
        </w:rPr>
        <w:t xml:space="preserve"> a repeat infringement or a more serious incident</w:t>
      </w:r>
      <w:r w:rsidR="006A7CF4">
        <w:rPr>
          <w:rFonts w:ascii="Arial" w:hAnsi="Arial" w:cs="Arial"/>
          <w:sz w:val="23"/>
          <w:szCs w:val="23"/>
        </w:rPr>
        <w:t xml:space="preserve">. </w:t>
      </w:r>
      <w:r>
        <w:rPr>
          <w:rFonts w:ascii="Arial" w:hAnsi="Arial" w:cs="Arial"/>
          <w:sz w:val="23"/>
          <w:szCs w:val="23"/>
        </w:rPr>
        <w:t xml:space="preserve">The student is told </w:t>
      </w:r>
      <w:r w:rsidR="00E0212A">
        <w:rPr>
          <w:rFonts w:ascii="Arial" w:hAnsi="Arial" w:cs="Arial"/>
          <w:sz w:val="23"/>
          <w:szCs w:val="23"/>
        </w:rPr>
        <w:t>the behaviour</w:t>
      </w:r>
      <w:r>
        <w:rPr>
          <w:rFonts w:ascii="Arial" w:hAnsi="Arial" w:cs="Arial"/>
          <w:sz w:val="23"/>
          <w:szCs w:val="23"/>
        </w:rPr>
        <w:t xml:space="preserve"> is unacceptable and </w:t>
      </w:r>
      <w:r w:rsidR="00E0212A">
        <w:rPr>
          <w:rFonts w:ascii="Arial" w:hAnsi="Arial" w:cs="Arial"/>
          <w:sz w:val="23"/>
          <w:szCs w:val="23"/>
        </w:rPr>
        <w:t xml:space="preserve">that </w:t>
      </w:r>
      <w:r>
        <w:rPr>
          <w:rFonts w:ascii="Arial" w:hAnsi="Arial" w:cs="Arial"/>
          <w:sz w:val="23"/>
          <w:szCs w:val="23"/>
        </w:rPr>
        <w:t>a</w:t>
      </w:r>
      <w:r w:rsidR="00E0212A">
        <w:rPr>
          <w:rFonts w:ascii="Arial" w:hAnsi="Arial" w:cs="Arial"/>
          <w:sz w:val="23"/>
          <w:szCs w:val="23"/>
        </w:rPr>
        <w:t>ny</w:t>
      </w:r>
      <w:r>
        <w:rPr>
          <w:rFonts w:ascii="Arial" w:hAnsi="Arial" w:cs="Arial"/>
          <w:sz w:val="23"/>
          <w:szCs w:val="23"/>
        </w:rPr>
        <w:t xml:space="preserve"> repeat occurrence will result in an escalation to the Head of Centre</w:t>
      </w:r>
      <w:r w:rsidR="00E0212A">
        <w:rPr>
          <w:rFonts w:ascii="Arial" w:hAnsi="Arial" w:cs="Arial"/>
          <w:sz w:val="23"/>
          <w:szCs w:val="23"/>
        </w:rPr>
        <w:t>.</w:t>
      </w:r>
    </w:p>
    <w:p w14:paraId="56253035" w14:textId="2C0FE25E" w:rsidR="003C5024" w:rsidRDefault="003C5024" w:rsidP="003C5024">
      <w:pPr>
        <w:rPr>
          <w:rFonts w:ascii="Arial" w:hAnsi="Arial" w:cs="Arial"/>
          <w:sz w:val="23"/>
          <w:szCs w:val="23"/>
        </w:rPr>
      </w:pPr>
      <w:r>
        <w:rPr>
          <w:rFonts w:ascii="Arial" w:hAnsi="Arial" w:cs="Arial"/>
          <w:b/>
          <w:sz w:val="23"/>
          <w:szCs w:val="23"/>
        </w:rPr>
        <w:t>Escalation</w:t>
      </w:r>
      <w:r w:rsidRPr="00980D37">
        <w:rPr>
          <w:rFonts w:ascii="Arial" w:hAnsi="Arial" w:cs="Arial"/>
          <w:sz w:val="23"/>
          <w:szCs w:val="23"/>
        </w:rPr>
        <w:t>:</w:t>
      </w:r>
      <w:r>
        <w:rPr>
          <w:rFonts w:ascii="Arial" w:hAnsi="Arial" w:cs="Arial"/>
          <w:sz w:val="23"/>
          <w:szCs w:val="23"/>
        </w:rPr>
        <w:t xml:space="preserve"> </w:t>
      </w:r>
      <w:r w:rsidR="000876E7">
        <w:rPr>
          <w:rFonts w:ascii="Arial" w:hAnsi="Arial" w:cs="Arial"/>
          <w:sz w:val="23"/>
          <w:szCs w:val="23"/>
        </w:rPr>
        <w:t>This follows</w:t>
      </w:r>
      <w:r>
        <w:rPr>
          <w:rFonts w:ascii="Arial" w:hAnsi="Arial" w:cs="Arial"/>
          <w:sz w:val="23"/>
          <w:szCs w:val="23"/>
        </w:rPr>
        <w:t xml:space="preserve"> a warning </w:t>
      </w:r>
      <w:r w:rsidR="001A1C89">
        <w:rPr>
          <w:rFonts w:ascii="Arial" w:hAnsi="Arial" w:cs="Arial"/>
          <w:sz w:val="23"/>
          <w:szCs w:val="23"/>
        </w:rPr>
        <w:t xml:space="preserve">and </w:t>
      </w:r>
      <w:r>
        <w:rPr>
          <w:rFonts w:ascii="Arial" w:hAnsi="Arial" w:cs="Arial"/>
          <w:sz w:val="23"/>
          <w:szCs w:val="23"/>
        </w:rPr>
        <w:t>there has been a repeat of the unacceptable behaviour</w:t>
      </w:r>
      <w:r w:rsidR="001A1C89">
        <w:rPr>
          <w:rFonts w:ascii="Arial" w:hAnsi="Arial" w:cs="Arial"/>
          <w:sz w:val="23"/>
          <w:szCs w:val="23"/>
        </w:rPr>
        <w:t>,</w:t>
      </w:r>
      <w:r>
        <w:rPr>
          <w:rFonts w:ascii="Arial" w:hAnsi="Arial" w:cs="Arial"/>
          <w:sz w:val="23"/>
          <w:szCs w:val="23"/>
        </w:rPr>
        <w:t xml:space="preserve"> OR</w:t>
      </w:r>
      <w:r w:rsidR="001A1C89">
        <w:rPr>
          <w:rFonts w:ascii="Arial" w:hAnsi="Arial" w:cs="Arial"/>
          <w:sz w:val="23"/>
          <w:szCs w:val="23"/>
        </w:rPr>
        <w:t>,</w:t>
      </w:r>
      <w:r>
        <w:rPr>
          <w:rFonts w:ascii="Arial" w:hAnsi="Arial" w:cs="Arial"/>
          <w:sz w:val="23"/>
          <w:szCs w:val="23"/>
        </w:rPr>
        <w:t xml:space="preserve"> the incident is sufficient to warrant immediate escalation (</w:t>
      </w:r>
      <w:r w:rsidR="000876E7">
        <w:rPr>
          <w:rFonts w:ascii="Arial" w:hAnsi="Arial" w:cs="Arial"/>
          <w:sz w:val="23"/>
          <w:szCs w:val="23"/>
        </w:rPr>
        <w:t xml:space="preserve">including </w:t>
      </w:r>
      <w:r w:rsidR="001A1C89">
        <w:rPr>
          <w:rFonts w:ascii="Arial" w:hAnsi="Arial" w:cs="Arial"/>
          <w:sz w:val="23"/>
          <w:szCs w:val="23"/>
        </w:rPr>
        <w:t>physical</w:t>
      </w:r>
      <w:r>
        <w:rPr>
          <w:rFonts w:ascii="Arial" w:hAnsi="Arial" w:cs="Arial"/>
          <w:sz w:val="23"/>
          <w:szCs w:val="23"/>
        </w:rPr>
        <w:t xml:space="preserve"> abuse towards another student or member of staff). The Head of Centre </w:t>
      </w:r>
      <w:r w:rsidR="00F9035B">
        <w:rPr>
          <w:rFonts w:ascii="Arial" w:hAnsi="Arial" w:cs="Arial"/>
          <w:sz w:val="23"/>
          <w:szCs w:val="23"/>
        </w:rPr>
        <w:t xml:space="preserve">and </w:t>
      </w:r>
      <w:r>
        <w:rPr>
          <w:rFonts w:ascii="Arial" w:hAnsi="Arial" w:cs="Arial"/>
          <w:sz w:val="23"/>
          <w:szCs w:val="23"/>
        </w:rPr>
        <w:t xml:space="preserve">or </w:t>
      </w:r>
      <w:r w:rsidR="00767F55">
        <w:rPr>
          <w:rFonts w:ascii="Arial" w:hAnsi="Arial" w:cs="Arial"/>
          <w:sz w:val="23"/>
          <w:szCs w:val="23"/>
        </w:rPr>
        <w:t>another member of the CMA leadership team will speak</w:t>
      </w:r>
      <w:r>
        <w:rPr>
          <w:rFonts w:ascii="Arial" w:hAnsi="Arial" w:cs="Arial"/>
          <w:sz w:val="23"/>
          <w:szCs w:val="23"/>
        </w:rPr>
        <w:t xml:space="preserve"> </w:t>
      </w:r>
      <w:r w:rsidR="00F9035B">
        <w:rPr>
          <w:rFonts w:ascii="Arial" w:hAnsi="Arial" w:cs="Arial"/>
          <w:sz w:val="23"/>
          <w:szCs w:val="23"/>
        </w:rPr>
        <w:t>with</w:t>
      </w:r>
      <w:r>
        <w:rPr>
          <w:rFonts w:ascii="Arial" w:hAnsi="Arial" w:cs="Arial"/>
          <w:sz w:val="23"/>
          <w:szCs w:val="23"/>
        </w:rPr>
        <w:t xml:space="preserve"> the student </w:t>
      </w:r>
      <w:r w:rsidR="00F9035B">
        <w:rPr>
          <w:rFonts w:ascii="Arial" w:hAnsi="Arial" w:cs="Arial"/>
          <w:sz w:val="23"/>
          <w:szCs w:val="23"/>
        </w:rPr>
        <w:t>separately from other students,</w:t>
      </w:r>
      <w:r>
        <w:rPr>
          <w:rFonts w:ascii="Arial" w:hAnsi="Arial" w:cs="Arial"/>
          <w:sz w:val="23"/>
          <w:szCs w:val="23"/>
        </w:rPr>
        <w:t xml:space="preserve"> </w:t>
      </w:r>
      <w:r w:rsidR="00F9035B">
        <w:rPr>
          <w:rFonts w:ascii="Arial" w:hAnsi="Arial" w:cs="Arial"/>
          <w:sz w:val="23"/>
          <w:szCs w:val="23"/>
        </w:rPr>
        <w:t>and will make contact with a parent/ carer</w:t>
      </w:r>
      <w:r w:rsidR="00AD57C4">
        <w:rPr>
          <w:rFonts w:ascii="Arial" w:hAnsi="Arial" w:cs="Arial"/>
          <w:sz w:val="23"/>
          <w:szCs w:val="23"/>
        </w:rPr>
        <w:t xml:space="preserve"> about the behaviour and consequences.</w:t>
      </w:r>
    </w:p>
    <w:p w14:paraId="56253036" w14:textId="1956A27A" w:rsidR="003C5024" w:rsidRPr="00F87F48" w:rsidRDefault="003C5024" w:rsidP="003C5024">
      <w:pPr>
        <w:rPr>
          <w:rFonts w:ascii="Arial" w:hAnsi="Arial" w:cs="Arial"/>
          <w:sz w:val="23"/>
          <w:szCs w:val="23"/>
        </w:rPr>
      </w:pPr>
      <w:r>
        <w:rPr>
          <w:rFonts w:ascii="Arial" w:hAnsi="Arial" w:cs="Arial"/>
          <w:b/>
          <w:sz w:val="23"/>
          <w:szCs w:val="23"/>
        </w:rPr>
        <w:t>Exclusion</w:t>
      </w:r>
      <w:r w:rsidRPr="00980D37">
        <w:rPr>
          <w:rFonts w:ascii="Arial" w:hAnsi="Arial" w:cs="Arial"/>
          <w:sz w:val="23"/>
          <w:szCs w:val="23"/>
        </w:rPr>
        <w:t>:</w:t>
      </w:r>
      <w:r>
        <w:rPr>
          <w:rFonts w:ascii="Arial" w:hAnsi="Arial" w:cs="Arial"/>
          <w:sz w:val="23"/>
          <w:szCs w:val="23"/>
        </w:rPr>
        <w:t xml:space="preserve"> </w:t>
      </w:r>
      <w:r w:rsidR="001F3B6E">
        <w:rPr>
          <w:rFonts w:ascii="Arial" w:hAnsi="Arial" w:cs="Arial"/>
          <w:sz w:val="23"/>
          <w:szCs w:val="23"/>
        </w:rPr>
        <w:t xml:space="preserve">Following </w:t>
      </w:r>
      <w:r>
        <w:rPr>
          <w:rFonts w:ascii="Arial" w:hAnsi="Arial" w:cs="Arial"/>
          <w:sz w:val="23"/>
          <w:szCs w:val="23"/>
        </w:rPr>
        <w:t xml:space="preserve">a </w:t>
      </w:r>
      <w:r w:rsidR="00E85B12">
        <w:rPr>
          <w:rFonts w:ascii="Arial" w:hAnsi="Arial" w:cs="Arial"/>
          <w:sz w:val="23"/>
          <w:szCs w:val="23"/>
        </w:rPr>
        <w:t>meeting</w:t>
      </w:r>
      <w:r>
        <w:rPr>
          <w:rFonts w:ascii="Arial" w:hAnsi="Arial" w:cs="Arial"/>
          <w:sz w:val="23"/>
          <w:szCs w:val="23"/>
        </w:rPr>
        <w:t xml:space="preserve"> </w:t>
      </w:r>
      <w:r w:rsidR="00E85B12">
        <w:rPr>
          <w:rFonts w:ascii="Arial" w:hAnsi="Arial" w:cs="Arial"/>
          <w:sz w:val="23"/>
          <w:szCs w:val="23"/>
        </w:rPr>
        <w:t xml:space="preserve">between CMA’s </w:t>
      </w:r>
      <w:r w:rsidR="006544CC">
        <w:rPr>
          <w:rFonts w:ascii="Arial" w:hAnsi="Arial" w:cs="Arial"/>
          <w:sz w:val="23"/>
          <w:szCs w:val="23"/>
        </w:rPr>
        <w:t>leadership team and a</w:t>
      </w:r>
      <w:r>
        <w:rPr>
          <w:rFonts w:ascii="Arial" w:hAnsi="Arial" w:cs="Arial"/>
          <w:sz w:val="23"/>
          <w:szCs w:val="23"/>
        </w:rPr>
        <w:t xml:space="preserve"> parent</w:t>
      </w:r>
      <w:r w:rsidR="006544CC">
        <w:rPr>
          <w:rFonts w:ascii="Arial" w:hAnsi="Arial" w:cs="Arial"/>
          <w:sz w:val="23"/>
          <w:szCs w:val="23"/>
        </w:rPr>
        <w:t>/ carer</w:t>
      </w:r>
      <w:r>
        <w:rPr>
          <w:rFonts w:ascii="Arial" w:hAnsi="Arial" w:cs="Arial"/>
          <w:sz w:val="23"/>
          <w:szCs w:val="23"/>
        </w:rPr>
        <w:t xml:space="preserve">, a student may be excluded from CMA activity. </w:t>
      </w:r>
      <w:r w:rsidR="006544CC">
        <w:rPr>
          <w:rFonts w:ascii="Arial" w:hAnsi="Arial" w:cs="Arial"/>
          <w:sz w:val="23"/>
          <w:szCs w:val="23"/>
        </w:rPr>
        <w:t>This may be a temporary</w:t>
      </w:r>
      <w:r>
        <w:rPr>
          <w:rFonts w:ascii="Arial" w:hAnsi="Arial" w:cs="Arial"/>
          <w:sz w:val="23"/>
          <w:szCs w:val="23"/>
        </w:rPr>
        <w:t xml:space="preserve"> or permanent exclusion</w:t>
      </w:r>
      <w:r w:rsidR="001F3B6E">
        <w:rPr>
          <w:rFonts w:ascii="Arial" w:hAnsi="Arial" w:cs="Arial"/>
          <w:sz w:val="23"/>
          <w:szCs w:val="23"/>
        </w:rPr>
        <w:t xml:space="preserve">. </w:t>
      </w:r>
    </w:p>
    <w:p w14:paraId="56253037" w14:textId="77777777" w:rsidR="003C5024" w:rsidRPr="00334C7D" w:rsidRDefault="003C5024" w:rsidP="00280061">
      <w:pPr>
        <w:tabs>
          <w:tab w:val="left" w:pos="1368"/>
        </w:tabs>
        <w:rPr>
          <w:sz w:val="24"/>
          <w:szCs w:val="24"/>
        </w:rPr>
      </w:pPr>
    </w:p>
    <w:sectPr w:rsidR="003C5024" w:rsidRPr="00334C7D">
      <w:headerReference w:type="even" r:id="rId11"/>
      <w:headerReference w:type="default" r:id="rId12"/>
      <w:footerReference w:type="even" r:id="rId13"/>
      <w:footerReference w:type="default" r:id="rId14"/>
      <w:headerReference w:type="first" r:id="rId15"/>
      <w:footerReference w:type="first" r:id="rId16"/>
      <w:pgSz w:w="11906" w:h="16838"/>
      <w:pgMar w:top="1440" w:right="1440" w:bottom="1440" w:left="1440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C40BE6F" w14:textId="77777777" w:rsidR="00BE7CC6" w:rsidRDefault="00BE7CC6" w:rsidP="00853794">
      <w:pPr>
        <w:spacing w:after="0" w:line="240" w:lineRule="auto"/>
      </w:pPr>
      <w:r>
        <w:separator/>
      </w:r>
    </w:p>
  </w:endnote>
  <w:endnote w:type="continuationSeparator" w:id="0">
    <w:p w14:paraId="66292A84" w14:textId="77777777" w:rsidR="00BE7CC6" w:rsidRDefault="00BE7CC6" w:rsidP="0085379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ptos">
    <w:altName w:val="Calibri"/>
    <w:panose1 w:val="00000000000000000000"/>
    <w:charset w:val="00"/>
    <w:family w:val="roman"/>
    <w:notTrueType/>
    <w:pitch w:val="default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MS Mincho">
    <w:altName w:val="ＭＳ 明朝"/>
    <w:panose1 w:val="02020609040205080304"/>
    <w:charset w:val="80"/>
    <w:family w:val="roman"/>
    <w:pitch w:val="fixed"/>
    <w:sig w:usb0="00000001" w:usb1="08070000" w:usb2="00000010" w:usb3="00000000" w:csb0="00020000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253040" w14:textId="77777777" w:rsidR="00024300" w:rsidRDefault="00024300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253041" w14:textId="77777777" w:rsidR="00024300" w:rsidRDefault="00024300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253043" w14:textId="77777777" w:rsidR="00024300" w:rsidRDefault="00024300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85BCC60" w14:textId="77777777" w:rsidR="00BE7CC6" w:rsidRDefault="00BE7CC6" w:rsidP="00853794">
      <w:pPr>
        <w:spacing w:after="0" w:line="240" w:lineRule="auto"/>
      </w:pPr>
      <w:r>
        <w:separator/>
      </w:r>
    </w:p>
  </w:footnote>
  <w:footnote w:type="continuationSeparator" w:id="0">
    <w:p w14:paraId="1265FE10" w14:textId="77777777" w:rsidR="00BE7CC6" w:rsidRDefault="00BE7CC6" w:rsidP="0085379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25303E" w14:textId="66E428D1" w:rsidR="00024300" w:rsidRDefault="00EA51BA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59FED63B" wp14:editId="5364E0FF">
              <wp:simplePos x="635" y="635"/>
              <wp:positionH relativeFrom="page">
                <wp:align>left</wp:align>
              </wp:positionH>
              <wp:positionV relativeFrom="page">
                <wp:align>top</wp:align>
              </wp:positionV>
              <wp:extent cx="772795" cy="357505"/>
              <wp:effectExtent l="0" t="0" r="8255" b="4445"/>
              <wp:wrapNone/>
              <wp:docPr id="284471474" name="Text Box 2" descr="OFFICIAL">
                <a:extLst xmlns:a="http://schemas.openxmlformats.org/drawingml/2006/main">
                  <a:ext uri="{FF2B5EF4-FFF2-40B4-BE49-F238E27FC236}">
                    <a16:creationId xmlns:a16="http://schemas.microsoft.com/office/drawing/2014/main" id="{53DBD178-5E8C-468F-AA0C-149C308D3297}"/>
                  </a:ext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72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C43FBB3" w14:textId="371BEB74" w:rsidR="00EA51BA" w:rsidRPr="00EA51BA" w:rsidRDefault="00EA51BA" w:rsidP="00EA51BA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EA51BA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9FED63B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60.85pt;height:28.15pt;z-index:251659264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ZhUWDgIAABoEAAAOAAAAZHJzL2Uyb0RvYy54bWysU0uP0zAQviPxHyzfadJC6G7UdFV2VYRU&#10;7a7URXt2HbuJZHss221Sfj1jJ21h4YS4OPPKPL75ZnHXa0WOwvkWTEWnk5wSYTjUrdlX9PvL+sMN&#10;JT4wUzMFRlT0JDy9W75/t+hsKWbQgKqFI5jE+LKzFW1CsGWWed4IzfwErDDolOA0C6i6fVY71mF2&#10;rbJZnn/OOnC1dcCF92h9GJx0mfJLKXh4ktKLQFRFsbeQXpfeXXyz5YKVe8ds0/KxDfYPXWjWGix6&#10;SfXAAiMH1/6RSrfcgQcZJhx0BlK2XKQZcJpp/maabcOsSLMgON5eYPL/Ly1/PG7tsyOh/wI9LjAC&#10;0llfejTGeXrpdPxipwT9COHpApvoA+FonM9n89uCEo6uj8W8yIuYJbv+bJ0PXwVoEoWKOtxKAosd&#10;Nz4MoeeQWMvAulUqbUaZ3wyYM1qya4dRCv2uH9veQX3CaRwMi/aWr1usuWE+PDOHm8UBkK3hCR+p&#10;oKsojBIlDbgff7PHeAQcvZR0yJSKGqQyJeqbwUXMik95HpmVtOltXkTNJQ2F3VkwB30PSMIp3oPl&#10;SYxxQZ1F6UC/IplXsRq6mOFYs6LhLN6Hgbd4DFysVikISWRZ2Jit5TF1BCsi+dK/MmdHuAPu6RHO&#10;XGLlG9SH2Pint6tDQOzTSiKwA5oj3kjAtNTxWCLDf9VT1PWklz8BAAD//wMAUEsDBBQABgAIAAAA&#10;IQCafprd2wAAAAQBAAAPAAAAZHJzL2Rvd25yZXYueG1sTI9PS8NAEMXvgt9hGcGb3bTaKjGbIoKg&#10;YCnWotdpdvIHs7Mhs2nit3frRS8Dj/d47zfZenKtOlIvjWcD81kCirjwtuHKwP796eoOlARki61n&#10;MvBNAuv8/CzD1PqR3+i4C5WKJSwpGqhD6FKtpajJocx8Rxy90vcOQ5R9pW2PYyx3rV4kyUo7bDgu&#10;1NjRY03F125wBp5v5DMMZbmUzetmTF5Gtx+2H8ZcXkwP96ACTeEvDCf8iA55ZDr4ga2o1kB8JPze&#10;k7eY34I6GFiurkHnmf4Pn/8AAAD//wMAUEsBAi0AFAAGAAgAAAAhALaDOJL+AAAA4QEAABMAAAAA&#10;AAAAAAAAAAAAAAAAAFtDb250ZW50X1R5cGVzXS54bWxQSwECLQAUAAYACAAAACEAOP0h/9YAAACU&#10;AQAACwAAAAAAAAAAAAAAAAAvAQAAX3JlbHMvLnJlbHNQSwECLQAUAAYACAAAACEA8GYVFg4CAAAa&#10;BAAADgAAAAAAAAAAAAAAAAAuAgAAZHJzL2Uyb0RvYy54bWxQSwECLQAUAAYACAAAACEAmn6a3dsA&#10;AAAEAQAADwAAAAAAAAAAAAAAAABoBAAAZHJzL2Rvd25yZXYueG1sUEsFBgAAAAAEAAQA8wAAAHAF&#10;AAAAAA==&#10;" filled="f" stroked="f">
              <v:textbox style="mso-fit-shape-to-text:t" inset="20pt,15pt,0,0">
                <w:txbxContent>
                  <w:p w14:paraId="5C43FBB3" w14:textId="371BEB74" w:rsidR="00EA51BA" w:rsidRPr="00EA51BA" w:rsidRDefault="00EA51BA" w:rsidP="00EA51BA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0"/>
                        <w:szCs w:val="20"/>
                      </w:rPr>
                    </w:pPr>
                    <w:r w:rsidRPr="00EA51BA">
                      <w:rPr>
                        <w:rFonts w:ascii="Aptos" w:eastAsia="Aptos" w:hAnsi="Aptos" w:cs="Aptos"/>
                        <w:noProof/>
                        <w:color w:val="000000"/>
                        <w:sz w:val="20"/>
                        <w:szCs w:val="20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25303F" w14:textId="2751AAF5" w:rsidR="00024300" w:rsidRDefault="00EA51BA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0318346D" wp14:editId="2F7E5BB3">
              <wp:simplePos x="635" y="635"/>
              <wp:positionH relativeFrom="page">
                <wp:align>left</wp:align>
              </wp:positionH>
              <wp:positionV relativeFrom="page">
                <wp:align>top</wp:align>
              </wp:positionV>
              <wp:extent cx="772795" cy="357505"/>
              <wp:effectExtent l="0" t="0" r="8255" b="4445"/>
              <wp:wrapNone/>
              <wp:docPr id="1884009054" name="Text Box 3" descr="OFFICIAL">
                <a:extLst xmlns:a="http://schemas.openxmlformats.org/drawingml/2006/main">
                  <a:ext uri="{FF2B5EF4-FFF2-40B4-BE49-F238E27FC236}">
                    <a16:creationId xmlns:a16="http://schemas.microsoft.com/office/drawing/2014/main" id="{9A169727-4A5B-4B6D-BB88-A47509BA16C5}"/>
                  </a:ext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72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3607E80" w14:textId="77E1C186" w:rsidR="00EA51BA" w:rsidRPr="00EA51BA" w:rsidRDefault="00EA51BA" w:rsidP="00EA51BA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EA51BA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318346D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7" type="#_x0000_t202" alt="OFFICIAL" style="position:absolute;margin-left:0;margin-top:0;width:60.85pt;height:28.15pt;z-index:251660288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/GPqEQIAACEEAAAOAAAAZHJzL2Uyb0RvYy54bWysU02P2jAQvVfqf7B8Lwm0Kd2IsKK7oqqE&#10;dldiqz0bxyaRbI9lGxL66zt2Amy3PVW9OPOV8cx7z4vbXityFM63YCo6neSUCMOhbs2+oj+e1x++&#10;UOIDMzVTYERFT8LT2+X7d4vOlmIGDahaOIJNjC87W9EmBFtmmeeN0MxPwAqDSQlOs4Cu22e1Yx12&#10;1yqb5fnnrANXWwdceI/R+yFJl6m/lIKHRym9CERVFGcL6XTp3MUzWy5YuXfMNi0fx2D/MIVmrcFL&#10;L63uWWDk4No/WumWO/Agw4SDzkDKlou0A24zzd9ss22YFWkXBMfbC0z+/7XlD8etfXIk9F+hRwIj&#10;IJ31pcdg3KeXTscvTkowjxCeLrCJPhCOwfl8Nr8pKOGY+ljMi7yIXbLrz9b58E2AJtGoqENWEljs&#10;uPFhKD2XxLsMrFulEjPK/BbAnjGSXSeMVuh3PWnrV9PvoD7hUg4Gvr3l6xav3jAfnphDgnEPFG14&#10;xEMq6CoKo0VJA+7n3+KxHnHHLCUdCqaiBhVNifpukI9Z8SnPo8CSN73Ji+i55KGxOxvmoO8AtTjF&#10;Z2F5MmNdUGdTOtAvqOlVvA1TzHC8s6LhbN6FQb74JrhYrVIRasmysDFby2PriFkE9Ll/Yc6OqAek&#10;6wHOkmLlG/CH2vint6tDQAoSMxHfAc0RdtRh4nZ8M1Hor/1UdX3Zy18AAAD//wMAUEsDBBQABgAI&#10;AAAAIQCafprd2wAAAAQBAAAPAAAAZHJzL2Rvd25yZXYueG1sTI9PS8NAEMXvgt9hGcGb3bTaKjGb&#10;IoKgYCnWotdpdvIHs7Mhs2nit3frRS8Dj/d47zfZenKtOlIvjWcD81kCirjwtuHKwP796eoOlARk&#10;i61nMvBNAuv8/CzD1PqR3+i4C5WKJSwpGqhD6FKtpajJocx8Rxy90vcOQ5R9pW2PYyx3rV4kyUo7&#10;bDgu1NjRY03F125wBp5v5DMMZbmUzetmTF5Gtx+2H8ZcXkwP96ACTeEvDCf8iA55ZDr4ga2o1kB8&#10;JPzek7eY34I6GFiurkHnmf4Pn/8AAAD//wMAUEsBAi0AFAAGAAgAAAAhALaDOJL+AAAA4QEAABMA&#10;AAAAAAAAAAAAAAAAAAAAAFtDb250ZW50X1R5cGVzXS54bWxQSwECLQAUAAYACAAAACEAOP0h/9YA&#10;AACUAQAACwAAAAAAAAAAAAAAAAAvAQAAX3JlbHMvLnJlbHNQSwECLQAUAAYACAAAACEA3Pxj6hEC&#10;AAAhBAAADgAAAAAAAAAAAAAAAAAuAgAAZHJzL2Uyb0RvYy54bWxQSwECLQAUAAYACAAAACEAmn6a&#10;3dsAAAAEAQAADwAAAAAAAAAAAAAAAABrBAAAZHJzL2Rvd25yZXYueG1sUEsFBgAAAAAEAAQA8wAA&#10;AHMFAAAAAA==&#10;" filled="f" stroked="f">
              <v:textbox style="mso-fit-shape-to-text:t" inset="20pt,15pt,0,0">
                <w:txbxContent>
                  <w:p w14:paraId="13607E80" w14:textId="77E1C186" w:rsidR="00EA51BA" w:rsidRPr="00EA51BA" w:rsidRDefault="00EA51BA" w:rsidP="00EA51BA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0"/>
                        <w:szCs w:val="20"/>
                      </w:rPr>
                    </w:pPr>
                    <w:r w:rsidRPr="00EA51BA">
                      <w:rPr>
                        <w:rFonts w:ascii="Aptos" w:eastAsia="Aptos" w:hAnsi="Aptos" w:cs="Aptos"/>
                        <w:noProof/>
                        <w:color w:val="000000"/>
                        <w:sz w:val="20"/>
                        <w:szCs w:val="20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253042" w14:textId="5FC3954C" w:rsidR="00024300" w:rsidRDefault="00EA51BA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6D436A23" wp14:editId="7D38398E">
              <wp:simplePos x="635" y="635"/>
              <wp:positionH relativeFrom="page">
                <wp:align>left</wp:align>
              </wp:positionH>
              <wp:positionV relativeFrom="page">
                <wp:align>top</wp:align>
              </wp:positionV>
              <wp:extent cx="772795" cy="357505"/>
              <wp:effectExtent l="0" t="0" r="8255" b="4445"/>
              <wp:wrapNone/>
              <wp:docPr id="91282886" name="Text Box 1" descr="OFFICIAL">
                <a:extLst xmlns:a="http://schemas.openxmlformats.org/drawingml/2006/main">
                  <a:ext uri="{FF2B5EF4-FFF2-40B4-BE49-F238E27FC236}">
                    <a16:creationId xmlns:a16="http://schemas.microsoft.com/office/drawing/2014/main" id="{02910506-A5C8-40F0-8DF6-EF14361F8578}"/>
                  </a:ext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72795" cy="357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9978B38" w14:textId="25C4C0EE" w:rsidR="00EA51BA" w:rsidRPr="00EA51BA" w:rsidRDefault="00EA51BA" w:rsidP="00EA51BA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EA51BA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0"/>
                              <w:szCs w:val="20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D436A23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8" type="#_x0000_t202" alt="OFFICIAL" style="position:absolute;margin-left:0;margin-top:0;width:60.85pt;height:28.15pt;z-index:251658240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NapCoEwIAACEEAAAOAAAAZHJzL2Uyb0RvYy54bWysU02P2jAQvVfqf7B8Lwm0KbsRYUV3RVUJ&#10;7a7EVns2jk0i2R7LNiT013fsEGi3PVW9OPOV8cx7z4u7XityFM63YCo6neSUCMOhbs2+ot9f1h9u&#10;KPGBmZopMKKiJ+Hp3fL9u0VnSzGDBlQtHMEmxpedrWgTgi2zzPNGaOYnYIXBpASnWUDX7bPasQ67&#10;a5XN8vxz1oGrrQMuvMfow5Cky9RfSsHDk5ReBKIqirOFdLp07uKZLRes3Dtmm5afx2D/MIVmrcFL&#10;L60eWGDk4No/WumWO/Agw4SDzkDKlou0A24zzd9ss22YFWkXBMfbC0z+/7Xlj8etfXYk9F+gRwIj&#10;IJ31pcdg3KeXTscvTkowjxCeLrCJPhCOwfl8Nr8tKOGY+ljMi7yIXbLrz9b58FWAJtGoqENWEljs&#10;uPFhKB1L4l0G1q1SiRllfgtgzxjJrhNGK/S7nrR1RWfj9DuoT7iUg4Fvb/m6xas3zIdn5pBg3ANF&#10;G57wkAq6isLZoqQB9+Nv8ViPuGOWkg4FU1GDiqZEfTPIx6z4lOdRYMmb3uZF9Fzy0NiNhjnoe0At&#10;TvFZWJ7MWBfUaEoH+hU1vYq3YYoZjndWNIzmfRjki2+Ci9UqFaGWLAsbs7U8to6YRUBf+lfm7Bn1&#10;gHQ9wigpVr4Bf6iNf3q7OgSkIDET8R3QPMOOOkzcnt9MFPqvfqq6vuzlTwAAAP//AwBQSwMEFAAG&#10;AAgAAAAhAJp+mt3bAAAABAEAAA8AAABkcnMvZG93bnJldi54bWxMj09Lw0AQxe+C32EZwZvdtNoq&#10;MZsigqBgKdai12l28gezsyGzaeK3d+tFLwOP93jvN9l6cq06Ui+NZwPzWQKKuPC24crA/v3p6g6U&#10;BGSLrWcy8E0C6/z8LMPU+pHf6LgLlYolLCkaqEPoUq2lqMmhzHxHHL3S9w5DlH2lbY9jLHetXiTJ&#10;SjtsOC7U2NFjTcXXbnAGnm/kMwxluZTN62ZMXka3H7YfxlxeTA/3oAJN4S8MJ/yIDnlkOviBrajW&#10;QHwk/N6Tt5jfgjoYWK6uQeeZ/g+f/wAAAP//AwBQSwECLQAUAAYACAAAACEAtoM4kv4AAADhAQAA&#10;EwAAAAAAAAAAAAAAAAAAAAAAW0NvbnRlbnRfVHlwZXNdLnhtbFBLAQItABQABgAIAAAAIQA4/SH/&#10;1gAAAJQBAAALAAAAAAAAAAAAAAAAAC8BAABfcmVscy8ucmVsc1BLAQItABQABgAIAAAAIQCNapCo&#10;EwIAACEEAAAOAAAAAAAAAAAAAAAAAC4CAABkcnMvZTJvRG9jLnhtbFBLAQItABQABgAIAAAAIQCa&#10;fprd2wAAAAQBAAAPAAAAAAAAAAAAAAAAAG0EAABkcnMvZG93bnJldi54bWxQSwUGAAAAAAQABADz&#10;AAAAdQUAAAAA&#10;" filled="f" stroked="f">
              <v:textbox style="mso-fit-shape-to-text:t" inset="20pt,15pt,0,0">
                <w:txbxContent>
                  <w:p w14:paraId="59978B38" w14:textId="25C4C0EE" w:rsidR="00EA51BA" w:rsidRPr="00EA51BA" w:rsidRDefault="00EA51BA" w:rsidP="00EA51BA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0"/>
                        <w:szCs w:val="20"/>
                      </w:rPr>
                    </w:pPr>
                    <w:r w:rsidRPr="00EA51BA">
                      <w:rPr>
                        <w:rFonts w:ascii="Aptos" w:eastAsia="Aptos" w:hAnsi="Aptos" w:cs="Aptos"/>
                        <w:noProof/>
                        <w:color w:val="000000"/>
                        <w:sz w:val="20"/>
                        <w:szCs w:val="20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6A607A"/>
    <w:multiLevelType w:val="hybridMultilevel"/>
    <w:tmpl w:val="9D741A4E"/>
    <w:lvl w:ilvl="0" w:tplc="304E801E">
      <w:start w:val="7"/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  <w:b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40E251F1"/>
    <w:multiLevelType w:val="hybridMultilevel"/>
    <w:tmpl w:val="ADD2EF30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42347872"/>
    <w:multiLevelType w:val="hybridMultilevel"/>
    <w:tmpl w:val="1CFAEADA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>
      <w:start w:val="1"/>
      <w:numFmt w:val="lowerRoman"/>
      <w:lvlText w:val="%3."/>
      <w:lvlJc w:val="right"/>
      <w:pPr>
        <w:ind w:left="2160" w:hanging="180"/>
      </w:pPr>
    </w:lvl>
    <w:lvl w:ilvl="3" w:tplc="0809000F">
      <w:start w:val="1"/>
      <w:numFmt w:val="decimal"/>
      <w:lvlText w:val="%4."/>
      <w:lvlJc w:val="left"/>
      <w:pPr>
        <w:ind w:left="2880" w:hanging="360"/>
      </w:pPr>
    </w:lvl>
    <w:lvl w:ilvl="4" w:tplc="08090019">
      <w:start w:val="1"/>
      <w:numFmt w:val="lowerLetter"/>
      <w:lvlText w:val="%5."/>
      <w:lvlJc w:val="left"/>
      <w:pPr>
        <w:ind w:left="3600" w:hanging="360"/>
      </w:pPr>
    </w:lvl>
    <w:lvl w:ilvl="5" w:tplc="0809001B">
      <w:start w:val="1"/>
      <w:numFmt w:val="lowerRoman"/>
      <w:lvlText w:val="%6."/>
      <w:lvlJc w:val="right"/>
      <w:pPr>
        <w:ind w:left="4320" w:hanging="180"/>
      </w:pPr>
    </w:lvl>
    <w:lvl w:ilvl="6" w:tplc="0809000F">
      <w:start w:val="1"/>
      <w:numFmt w:val="decimal"/>
      <w:lvlText w:val="%7."/>
      <w:lvlJc w:val="left"/>
      <w:pPr>
        <w:ind w:left="5040" w:hanging="360"/>
      </w:pPr>
    </w:lvl>
    <w:lvl w:ilvl="7" w:tplc="08090019">
      <w:start w:val="1"/>
      <w:numFmt w:val="lowerLetter"/>
      <w:lvlText w:val="%8."/>
      <w:lvlJc w:val="left"/>
      <w:pPr>
        <w:ind w:left="5760" w:hanging="360"/>
      </w:pPr>
    </w:lvl>
    <w:lvl w:ilvl="8" w:tplc="0809001B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48610044"/>
    <w:multiLevelType w:val="hybridMultilevel"/>
    <w:tmpl w:val="FBBA9E4C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>
      <w:start w:val="1"/>
      <w:numFmt w:val="lowerLetter"/>
      <w:lvlText w:val="%2."/>
      <w:lvlJc w:val="left"/>
      <w:pPr>
        <w:ind w:left="1440" w:hanging="360"/>
      </w:pPr>
    </w:lvl>
    <w:lvl w:ilvl="2" w:tplc="0809001B">
      <w:start w:val="1"/>
      <w:numFmt w:val="lowerRoman"/>
      <w:lvlText w:val="%3."/>
      <w:lvlJc w:val="right"/>
      <w:pPr>
        <w:ind w:left="2160" w:hanging="180"/>
      </w:pPr>
    </w:lvl>
    <w:lvl w:ilvl="3" w:tplc="0809000F">
      <w:start w:val="1"/>
      <w:numFmt w:val="decimal"/>
      <w:lvlText w:val="%4."/>
      <w:lvlJc w:val="left"/>
      <w:pPr>
        <w:ind w:left="2880" w:hanging="360"/>
      </w:pPr>
    </w:lvl>
    <w:lvl w:ilvl="4" w:tplc="08090019">
      <w:start w:val="1"/>
      <w:numFmt w:val="lowerLetter"/>
      <w:lvlText w:val="%5."/>
      <w:lvlJc w:val="left"/>
      <w:pPr>
        <w:ind w:left="3600" w:hanging="360"/>
      </w:pPr>
    </w:lvl>
    <w:lvl w:ilvl="5" w:tplc="0809001B">
      <w:start w:val="1"/>
      <w:numFmt w:val="lowerRoman"/>
      <w:lvlText w:val="%6."/>
      <w:lvlJc w:val="right"/>
      <w:pPr>
        <w:ind w:left="4320" w:hanging="180"/>
      </w:pPr>
    </w:lvl>
    <w:lvl w:ilvl="6" w:tplc="0809000F">
      <w:start w:val="1"/>
      <w:numFmt w:val="decimal"/>
      <w:lvlText w:val="%7."/>
      <w:lvlJc w:val="left"/>
      <w:pPr>
        <w:ind w:left="5040" w:hanging="360"/>
      </w:pPr>
    </w:lvl>
    <w:lvl w:ilvl="7" w:tplc="08090019">
      <w:start w:val="1"/>
      <w:numFmt w:val="lowerLetter"/>
      <w:lvlText w:val="%8."/>
      <w:lvlJc w:val="left"/>
      <w:pPr>
        <w:ind w:left="5760" w:hanging="360"/>
      </w:pPr>
    </w:lvl>
    <w:lvl w:ilvl="8" w:tplc="0809001B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4F8B56C3"/>
    <w:multiLevelType w:val="hybridMultilevel"/>
    <w:tmpl w:val="57DE7A6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5A3C7996"/>
    <w:multiLevelType w:val="hybridMultilevel"/>
    <w:tmpl w:val="8D6A9E1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5CC12AFB"/>
    <w:multiLevelType w:val="hybridMultilevel"/>
    <w:tmpl w:val="1BE8EE1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6CCE6BF1"/>
    <w:multiLevelType w:val="hybridMultilevel"/>
    <w:tmpl w:val="9DC068D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291668118">
    <w:abstractNumId w:val="6"/>
  </w:num>
  <w:num w:numId="2" w16cid:durableId="1532761585">
    <w:abstractNumId w:val="7"/>
  </w:num>
  <w:num w:numId="3" w16cid:durableId="1704358678">
    <w:abstractNumId w:val="1"/>
  </w:num>
  <w:num w:numId="4" w16cid:durableId="1749767016">
    <w:abstractNumId w:val="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" w16cid:durableId="177425368">
    <w:abstractNumId w:val="5"/>
  </w:num>
  <w:num w:numId="6" w16cid:durableId="2021814795">
    <w:abstractNumId w:val="4"/>
  </w:num>
  <w:num w:numId="7" w16cid:durableId="406920610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" w16cid:durableId="465785089">
    <w:abstractNumId w:val="0"/>
  </w:num>
  <w:num w:numId="9" w16cid:durableId="847449393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D4863"/>
    <w:rsid w:val="0000756D"/>
    <w:rsid w:val="00023C1C"/>
    <w:rsid w:val="00024300"/>
    <w:rsid w:val="00027430"/>
    <w:rsid w:val="00031EE6"/>
    <w:rsid w:val="00036178"/>
    <w:rsid w:val="00036745"/>
    <w:rsid w:val="000423FB"/>
    <w:rsid w:val="00060397"/>
    <w:rsid w:val="00063B65"/>
    <w:rsid w:val="000679B0"/>
    <w:rsid w:val="00070900"/>
    <w:rsid w:val="00071657"/>
    <w:rsid w:val="000778BA"/>
    <w:rsid w:val="000876E7"/>
    <w:rsid w:val="000935E8"/>
    <w:rsid w:val="000D4863"/>
    <w:rsid w:val="000E2C1B"/>
    <w:rsid w:val="000E4E0C"/>
    <w:rsid w:val="000E54CE"/>
    <w:rsid w:val="00113A68"/>
    <w:rsid w:val="001243CF"/>
    <w:rsid w:val="00143F5A"/>
    <w:rsid w:val="00165417"/>
    <w:rsid w:val="001951BB"/>
    <w:rsid w:val="001A1C89"/>
    <w:rsid w:val="001B15CA"/>
    <w:rsid w:val="001C6338"/>
    <w:rsid w:val="001D1601"/>
    <w:rsid w:val="001D37BF"/>
    <w:rsid w:val="001F3B6E"/>
    <w:rsid w:val="00200D67"/>
    <w:rsid w:val="00206FB4"/>
    <w:rsid w:val="00234728"/>
    <w:rsid w:val="00244911"/>
    <w:rsid w:val="00244F57"/>
    <w:rsid w:val="0025530C"/>
    <w:rsid w:val="00280061"/>
    <w:rsid w:val="0028299F"/>
    <w:rsid w:val="002B36D2"/>
    <w:rsid w:val="002D32AA"/>
    <w:rsid w:val="002E0E6E"/>
    <w:rsid w:val="002F1F50"/>
    <w:rsid w:val="002F4620"/>
    <w:rsid w:val="00310AE9"/>
    <w:rsid w:val="00330722"/>
    <w:rsid w:val="0033128B"/>
    <w:rsid w:val="00334C7D"/>
    <w:rsid w:val="003542C2"/>
    <w:rsid w:val="00357CFF"/>
    <w:rsid w:val="003644D5"/>
    <w:rsid w:val="00392873"/>
    <w:rsid w:val="003B3AE5"/>
    <w:rsid w:val="003C5024"/>
    <w:rsid w:val="003D226D"/>
    <w:rsid w:val="003F399D"/>
    <w:rsid w:val="004138BE"/>
    <w:rsid w:val="00422A32"/>
    <w:rsid w:val="00441514"/>
    <w:rsid w:val="00442870"/>
    <w:rsid w:val="00447E9E"/>
    <w:rsid w:val="00470757"/>
    <w:rsid w:val="00476F5B"/>
    <w:rsid w:val="0048378E"/>
    <w:rsid w:val="00492E51"/>
    <w:rsid w:val="004A5953"/>
    <w:rsid w:val="004B2D1A"/>
    <w:rsid w:val="004D7B86"/>
    <w:rsid w:val="004F7307"/>
    <w:rsid w:val="0050033C"/>
    <w:rsid w:val="005012AE"/>
    <w:rsid w:val="00507699"/>
    <w:rsid w:val="005160DE"/>
    <w:rsid w:val="005248DB"/>
    <w:rsid w:val="00532B9D"/>
    <w:rsid w:val="005367BC"/>
    <w:rsid w:val="00541DCF"/>
    <w:rsid w:val="00541E3F"/>
    <w:rsid w:val="00551EB8"/>
    <w:rsid w:val="00564DF9"/>
    <w:rsid w:val="0058222A"/>
    <w:rsid w:val="00584A3F"/>
    <w:rsid w:val="00585437"/>
    <w:rsid w:val="005B0485"/>
    <w:rsid w:val="005B4D04"/>
    <w:rsid w:val="005C619A"/>
    <w:rsid w:val="0060440C"/>
    <w:rsid w:val="006419B9"/>
    <w:rsid w:val="006442EC"/>
    <w:rsid w:val="006544CC"/>
    <w:rsid w:val="006568F3"/>
    <w:rsid w:val="006569F3"/>
    <w:rsid w:val="00660D0A"/>
    <w:rsid w:val="00664D2E"/>
    <w:rsid w:val="006A7CF4"/>
    <w:rsid w:val="006B3123"/>
    <w:rsid w:val="006B7B5E"/>
    <w:rsid w:val="006D0C76"/>
    <w:rsid w:val="006D1589"/>
    <w:rsid w:val="006D4333"/>
    <w:rsid w:val="006E1182"/>
    <w:rsid w:val="006F4CC2"/>
    <w:rsid w:val="00700942"/>
    <w:rsid w:val="00715ECB"/>
    <w:rsid w:val="007170A9"/>
    <w:rsid w:val="0071770C"/>
    <w:rsid w:val="00735ED5"/>
    <w:rsid w:val="0073722B"/>
    <w:rsid w:val="007377BD"/>
    <w:rsid w:val="0073790F"/>
    <w:rsid w:val="007441B0"/>
    <w:rsid w:val="00756E60"/>
    <w:rsid w:val="00760306"/>
    <w:rsid w:val="00761D41"/>
    <w:rsid w:val="00766E25"/>
    <w:rsid w:val="00767F55"/>
    <w:rsid w:val="0078081D"/>
    <w:rsid w:val="007838B3"/>
    <w:rsid w:val="0078470E"/>
    <w:rsid w:val="007871A6"/>
    <w:rsid w:val="007D381B"/>
    <w:rsid w:val="007D40A7"/>
    <w:rsid w:val="008003AD"/>
    <w:rsid w:val="00805F13"/>
    <w:rsid w:val="00811E7D"/>
    <w:rsid w:val="00821935"/>
    <w:rsid w:val="00821BEB"/>
    <w:rsid w:val="008429BC"/>
    <w:rsid w:val="00843EF0"/>
    <w:rsid w:val="008442EB"/>
    <w:rsid w:val="00853794"/>
    <w:rsid w:val="00863D1C"/>
    <w:rsid w:val="00863D6F"/>
    <w:rsid w:val="00870277"/>
    <w:rsid w:val="008777AC"/>
    <w:rsid w:val="00884A11"/>
    <w:rsid w:val="00890BD2"/>
    <w:rsid w:val="008915AF"/>
    <w:rsid w:val="00891DA2"/>
    <w:rsid w:val="008A36BF"/>
    <w:rsid w:val="008B44BB"/>
    <w:rsid w:val="008D14B5"/>
    <w:rsid w:val="008E2226"/>
    <w:rsid w:val="008E57D1"/>
    <w:rsid w:val="008E649E"/>
    <w:rsid w:val="008F5FCB"/>
    <w:rsid w:val="00912798"/>
    <w:rsid w:val="0091646B"/>
    <w:rsid w:val="009164E5"/>
    <w:rsid w:val="00922BB1"/>
    <w:rsid w:val="00936C4F"/>
    <w:rsid w:val="0096588F"/>
    <w:rsid w:val="0097240B"/>
    <w:rsid w:val="009830F4"/>
    <w:rsid w:val="00987F50"/>
    <w:rsid w:val="009A67DB"/>
    <w:rsid w:val="009B17A5"/>
    <w:rsid w:val="009C5C86"/>
    <w:rsid w:val="009E0AC2"/>
    <w:rsid w:val="009E5DB3"/>
    <w:rsid w:val="00A032B8"/>
    <w:rsid w:val="00A05D6C"/>
    <w:rsid w:val="00A143DF"/>
    <w:rsid w:val="00A148CB"/>
    <w:rsid w:val="00A14FB6"/>
    <w:rsid w:val="00A53182"/>
    <w:rsid w:val="00A55024"/>
    <w:rsid w:val="00A74F77"/>
    <w:rsid w:val="00A93A8D"/>
    <w:rsid w:val="00AA5B7A"/>
    <w:rsid w:val="00AB48A7"/>
    <w:rsid w:val="00AB7A4E"/>
    <w:rsid w:val="00AC290A"/>
    <w:rsid w:val="00AD57C4"/>
    <w:rsid w:val="00AE0B50"/>
    <w:rsid w:val="00AE1782"/>
    <w:rsid w:val="00B00C23"/>
    <w:rsid w:val="00B24B23"/>
    <w:rsid w:val="00B33923"/>
    <w:rsid w:val="00B33CEE"/>
    <w:rsid w:val="00B45221"/>
    <w:rsid w:val="00B54A97"/>
    <w:rsid w:val="00B608EE"/>
    <w:rsid w:val="00B65B9F"/>
    <w:rsid w:val="00B6750A"/>
    <w:rsid w:val="00BA4474"/>
    <w:rsid w:val="00BB1836"/>
    <w:rsid w:val="00BD3B7D"/>
    <w:rsid w:val="00BE7CC6"/>
    <w:rsid w:val="00C128A0"/>
    <w:rsid w:val="00C13E2B"/>
    <w:rsid w:val="00C36BE3"/>
    <w:rsid w:val="00C415D9"/>
    <w:rsid w:val="00C42E5C"/>
    <w:rsid w:val="00C65F87"/>
    <w:rsid w:val="00C67539"/>
    <w:rsid w:val="00C719D8"/>
    <w:rsid w:val="00C82F57"/>
    <w:rsid w:val="00C86E47"/>
    <w:rsid w:val="00C95B20"/>
    <w:rsid w:val="00CB4BC2"/>
    <w:rsid w:val="00CC1A30"/>
    <w:rsid w:val="00CD3F28"/>
    <w:rsid w:val="00CD6E0C"/>
    <w:rsid w:val="00CE69C0"/>
    <w:rsid w:val="00CF1409"/>
    <w:rsid w:val="00D0656D"/>
    <w:rsid w:val="00D25BD6"/>
    <w:rsid w:val="00D36D91"/>
    <w:rsid w:val="00D50169"/>
    <w:rsid w:val="00D5209B"/>
    <w:rsid w:val="00D61771"/>
    <w:rsid w:val="00D66B8D"/>
    <w:rsid w:val="00D85548"/>
    <w:rsid w:val="00D94F8A"/>
    <w:rsid w:val="00DD2DF6"/>
    <w:rsid w:val="00DD3867"/>
    <w:rsid w:val="00E0212A"/>
    <w:rsid w:val="00E10202"/>
    <w:rsid w:val="00E110FF"/>
    <w:rsid w:val="00E230C0"/>
    <w:rsid w:val="00E27D04"/>
    <w:rsid w:val="00E3775A"/>
    <w:rsid w:val="00E40E89"/>
    <w:rsid w:val="00E46A42"/>
    <w:rsid w:val="00E713F7"/>
    <w:rsid w:val="00E85B12"/>
    <w:rsid w:val="00E86F49"/>
    <w:rsid w:val="00EA16A1"/>
    <w:rsid w:val="00EA51BA"/>
    <w:rsid w:val="00EA5C0F"/>
    <w:rsid w:val="00ED6200"/>
    <w:rsid w:val="00EE3834"/>
    <w:rsid w:val="00EE7E65"/>
    <w:rsid w:val="00EF41BC"/>
    <w:rsid w:val="00F02F21"/>
    <w:rsid w:val="00F04293"/>
    <w:rsid w:val="00F470F6"/>
    <w:rsid w:val="00F578F7"/>
    <w:rsid w:val="00F84B3B"/>
    <w:rsid w:val="00F9035B"/>
    <w:rsid w:val="00F92F76"/>
    <w:rsid w:val="00FC7077"/>
    <w:rsid w:val="00FE17E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4:docId w14:val="5625300A"/>
  <w15:chartTrackingRefBased/>
  <w15:docId w15:val="{B55CE8EF-55EB-425F-95E2-52BC155D9B3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0D4863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0D4863"/>
    <w:rPr>
      <w:rFonts w:ascii="Segoe UI" w:hAnsi="Segoe UI" w:cs="Segoe UI"/>
      <w:sz w:val="18"/>
      <w:szCs w:val="18"/>
    </w:rPr>
  </w:style>
  <w:style w:type="paragraph" w:styleId="Header">
    <w:name w:val="header"/>
    <w:basedOn w:val="Normal"/>
    <w:link w:val="HeaderChar"/>
    <w:uiPriority w:val="99"/>
    <w:unhideWhenUsed/>
    <w:rsid w:val="0085379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853794"/>
  </w:style>
  <w:style w:type="paragraph" w:styleId="Footer">
    <w:name w:val="footer"/>
    <w:basedOn w:val="Normal"/>
    <w:link w:val="FooterChar"/>
    <w:uiPriority w:val="99"/>
    <w:unhideWhenUsed/>
    <w:rsid w:val="0085379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853794"/>
  </w:style>
  <w:style w:type="paragraph" w:styleId="ListParagraph">
    <w:name w:val="List Paragraph"/>
    <w:basedOn w:val="Normal"/>
    <w:uiPriority w:val="34"/>
    <w:qFormat/>
    <w:rsid w:val="006419B9"/>
    <w:pPr>
      <w:ind w:left="720"/>
      <w:contextualSpacing/>
    </w:pPr>
  </w:style>
  <w:style w:type="character" w:customStyle="1" w:styleId="apple-converted-space">
    <w:name w:val="apple-converted-space"/>
    <w:basedOn w:val="DefaultParagraphFont"/>
    <w:rsid w:val="00CB4BC2"/>
  </w:style>
  <w:style w:type="character" w:styleId="CommentReference">
    <w:name w:val="annotation reference"/>
    <w:basedOn w:val="DefaultParagraphFont"/>
    <w:uiPriority w:val="99"/>
    <w:semiHidden/>
    <w:unhideWhenUsed/>
    <w:rsid w:val="0091646B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91646B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91646B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91646B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91646B"/>
    <w:rPr>
      <w:b/>
      <w:bCs/>
      <w:sz w:val="20"/>
      <w:szCs w:val="20"/>
    </w:rPr>
  </w:style>
  <w:style w:type="paragraph" w:customStyle="1" w:styleId="Default">
    <w:name w:val="Default"/>
    <w:rsid w:val="00280061"/>
    <w:pPr>
      <w:autoSpaceDE w:val="0"/>
      <w:autoSpaceDN w:val="0"/>
      <w:adjustRightInd w:val="0"/>
      <w:spacing w:after="0" w:line="240" w:lineRule="auto"/>
    </w:pPr>
    <w:rPr>
      <w:rFonts w:ascii="Arial" w:hAnsi="Arial" w:cs="Arial"/>
      <w:color w:val="000000"/>
      <w:sz w:val="24"/>
      <w:szCs w:val="24"/>
    </w:rPr>
  </w:style>
  <w:style w:type="character" w:styleId="Hyperlink">
    <w:name w:val="Hyperlink"/>
    <w:basedOn w:val="DefaultParagraphFont"/>
    <w:uiPriority w:val="99"/>
    <w:unhideWhenUsed/>
    <w:rsid w:val="001951BB"/>
    <w:rPr>
      <w:color w:val="0563C1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28299F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1.png"/><Relationship Id="rId13" Type="http://schemas.openxmlformats.org/officeDocument/2006/relationships/footer" Target="footer1.xml"/><Relationship Id="rId18" Type="http://schemas.openxmlformats.org/officeDocument/2006/relationships/theme" Target="theme/theme1.xml"/><Relationship Id="rId3" Type="http://schemas.openxmlformats.org/officeDocument/2006/relationships/settings" Target="settings.xml"/><Relationship Id="rId21" Type="http://schemas.openxmlformats.org/officeDocument/2006/relationships/customXml" Target="../customXml/item3.xml"/><Relationship Id="rId7" Type="http://schemas.openxmlformats.org/officeDocument/2006/relationships/hyperlink" Target="https://www.croydonmusicandarts.co.uk/" TargetMode="External"/><Relationship Id="rId12" Type="http://schemas.openxmlformats.org/officeDocument/2006/relationships/header" Target="header2.xml"/><Relationship Id="rId17" Type="http://schemas.openxmlformats.org/officeDocument/2006/relationships/fontTable" Target="fontTable.xml"/><Relationship Id="rId2" Type="http://schemas.openxmlformats.org/officeDocument/2006/relationships/styles" Target="styles.xml"/><Relationship Id="rId16" Type="http://schemas.openxmlformats.org/officeDocument/2006/relationships/footer" Target="footer3.xml"/><Relationship Id="rId20" Type="http://schemas.openxmlformats.org/officeDocument/2006/relationships/customXml" Target="../customXml/item2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header" Target="header1.xml"/><Relationship Id="rId5" Type="http://schemas.openxmlformats.org/officeDocument/2006/relationships/footnotes" Target="footnotes.xml"/><Relationship Id="rId15" Type="http://schemas.openxmlformats.org/officeDocument/2006/relationships/header" Target="header3.xml"/><Relationship Id="rId10" Type="http://schemas.openxmlformats.org/officeDocument/2006/relationships/hyperlink" Target="mailto:Isabel.fixter@croydon.gov.uk" TargetMode="External"/><Relationship Id="rId19" Type="http://schemas.openxmlformats.org/officeDocument/2006/relationships/customXml" Target="../customXml/item1.xml"/><Relationship Id="rId4" Type="http://schemas.openxmlformats.org/officeDocument/2006/relationships/webSettings" Target="webSettings.xml"/><Relationship Id="rId9" Type="http://schemas.openxmlformats.org/officeDocument/2006/relationships/hyperlink" Target="mailto:Lucie.vezey@croydon.gov.uk" TargetMode="External"/><Relationship Id="rId14" Type="http://schemas.openxmlformats.org/officeDocument/2006/relationships/footer" Target="footer2.xml"/><Relationship Id="rId22" Type="http://schemas.openxmlformats.org/officeDocument/2006/relationships/customXml" Target="../customXml/item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E7673D4A301D4DBDE4E9D0C4E60BE5" ma:contentTypeVersion="17" ma:contentTypeDescription="Create a new document." ma:contentTypeScope="" ma:versionID="49913559d8d54a366332b683138cc78a">
  <xsd:schema xmlns:xsd="http://www.w3.org/2001/XMLSchema" xmlns:xs="http://www.w3.org/2001/XMLSchema" xmlns:p="http://schemas.microsoft.com/office/2006/metadata/properties" xmlns:ns2="f2b78acb-a125-42ee-931d-35b42eaca4cf" xmlns:ns3="32c207fe-7304-4414-b4a5-1cc57b473bb0" xmlns:ns4="2b676f5f-96b7-440b-b6d0-91e6521dc75f" targetNamespace="http://schemas.microsoft.com/office/2006/metadata/properties" ma:root="true" ma:fieldsID="6a33d6cce98543ab3579bddedb315509" ns2:_="" ns3:_="" ns4:_="">
    <xsd:import namespace="f2b78acb-a125-42ee-931d-35b42eaca4cf"/>
    <xsd:import namespace="32c207fe-7304-4414-b4a5-1cc57b473bb0"/>
    <xsd:import namespace="2b676f5f-96b7-440b-b6d0-91e6521dc75f"/>
    <xsd:element name="properties">
      <xsd:complexType>
        <xsd:sequence>
          <xsd:element name="documentManagement">
            <xsd:complexType>
              <xsd:all>
                <xsd:element ref="ns2:Document_x0020_Description" minOccurs="0"/>
                <xsd:element ref="ns2:DocumentAuthor" minOccurs="0"/>
                <xsd:element ref="ns2:ProtectiveClassification" minOccurs="0"/>
                <xsd:element ref="ns2:febcb389c47c4530afe6acfa103de16c" minOccurs="0"/>
                <xsd:element ref="ns2:TaxCatchAll" minOccurs="0"/>
                <xsd:element ref="ns2:TaxCatchAllLabel" minOccurs="0"/>
                <xsd:element ref="ns2:l1c2f45cb913413195fefa0ed1a24d84" minOccurs="0"/>
                <xsd:element ref="ns2:TaxKeywordTaxHTField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  <xsd:element ref="ns3:MediaServiceObjectDetectorVersions" minOccurs="0"/>
                <xsd:element ref="ns3:MediaServiceSearchProperties" minOccurs="0"/>
                <xsd:element ref="ns3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b78acb-a125-42ee-931d-35b42eaca4cf" elementFormDefault="qualified">
    <xsd:import namespace="http://schemas.microsoft.com/office/2006/documentManagement/types"/>
    <xsd:import namespace="http://schemas.microsoft.com/office/infopath/2007/PartnerControls"/>
    <xsd:element name="Document_x0020_Description" ma:index="8" nillable="true" ma:displayName="Document Description" ma:internalName="Document_x0020_Description">
      <xsd:simpleType>
        <xsd:restriction base="dms:Note">
          <xsd:maxLength value="255"/>
        </xsd:restriction>
      </xsd:simpleType>
    </xsd:element>
    <xsd:element name="DocumentAuthor" ma:index="9" nillable="true" ma:displayName="Primary Contact" ma:list="UserInfo" ma:SearchPeopleOnly="false" ma:SharePointGroup="0" ma:internalName="DocumentAutho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ProtectiveClassification" ma:index="10" nillable="true" ma:displayName="Protective Marking" ma:default="NOT CLASSIFIED" ma:description="Protective Marking scheme for LBC is being reviewed and will be available at a later date. NOT CLASSIFIED means that no Protective Marking decision has been made." ma:format="Dropdown" ma:internalName="ProtectiveClassification">
      <xsd:simpleType>
        <xsd:restriction base="dms:Choice">
          <xsd:enumeration value="NOT CLASSIFIED"/>
          <xsd:enumeration value="Official"/>
          <xsd:enumeration value="Official Sensitive"/>
          <xsd:enumeration value="Secret"/>
          <xsd:enumeration value="Top Secret"/>
        </xsd:restriction>
      </xsd:simpleType>
    </xsd:element>
    <xsd:element name="febcb389c47c4530afe6acfa103de16c" ma:index="11" nillable="true" ma:taxonomy="true" ma:internalName="febcb389c47c4530afe6acfa103de16c" ma:taxonomyFieldName="OrganisationalUnit" ma:displayName="Organisational Unit" ma:default="" ma:fieldId="{febcb389-c47c-4530-afe6-acfa103de16c}" ma:sspId="c265c3e7-f7ae-4ea0-b3f5-7c0024770d98" ma:termSetId="a6fd85dd-b79d-451e-9d7f-ef2ed94600a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hidden="true" ma:list="{d4484e26-64de-4712-bb81-5927b09156e3}" ma:internalName="TaxCatchAll" ma:showField="CatchAllData" ma:web="54b22e6b-cbad-41d4-9053-eca8477008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{d4484e26-64de-4712-bb81-5927b09156e3}" ma:internalName="TaxCatchAllLabel" ma:readOnly="true" ma:showField="CatchAllDataLabel" ma:web="54b22e6b-cbad-41d4-9053-eca8477008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1c2f45cb913413195fefa0ed1a24d84" ma:index="15" nillable="true" ma:taxonomy="true" ma:internalName="l1c2f45cb913413195fefa0ed1a24d84" ma:taxonomyFieldName="Activity" ma:displayName="Activity" ma:fieldId="{51c2f45c-b913-4131-95fe-fa0ed1a24d84}" ma:sspId="c265c3e7-f7ae-4ea0-b3f5-7c0024770d98" ma:termSetId="753275df-fc85-4ec7-8f6d-defd1dbad5d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17" nillable="true" ma:taxonomy="true" ma:internalName="TaxKeywordTaxHTField" ma:taxonomyFieldName="TaxKeyword" ma:displayName="Enterprise Keywords" ma:fieldId="{23f27201-bee3-471e-b2e7-b64fd8b7ca38}" ma:taxonomyMulti="true" ma:sspId="c265c3e7-f7ae-4ea0-b3f5-7c0024770d98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207fe-7304-4414-b4a5-1cc57b473bb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6" nillable="true" ma:displayName="Tags" ma:internalName="MediaServiceAutoTags" ma:readOnly="true">
      <xsd:simpleType>
        <xsd:restriction base="dms:Text"/>
      </xsd:simpleType>
    </xsd:element>
    <xsd:element name="MediaServiceOCR" ma:index="2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30" nillable="true" ma:displayName="Location" ma:internalName="MediaServiceLocation" ma:readOnly="true">
      <xsd:simpleType>
        <xsd:restriction base="dms:Text"/>
      </xsd:simpleType>
    </xsd:element>
    <xsd:element name="MediaLengthInSeconds" ma:index="3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3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35" nillable="true" ma:taxonomy="true" ma:internalName="lcf76f155ced4ddcb4097134ff3c332f" ma:taxonomyFieldName="MediaServiceImageTags" ma:displayName="Image Tags" ma:readOnly="false" ma:fieldId="{5cf76f15-5ced-4ddc-b409-7134ff3c332f}" ma:taxonomyMulti="true" ma:sspId="c265c3e7-f7ae-4ea0-b3f5-7c0024770d9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676f5f-96b7-440b-b6d0-91e6521dc75f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c265c3e7-f7ae-4ea0-b3f5-7c0024770d98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2b78acb-a125-42ee-931d-35b42eaca4cf" xsi:nil="true"/>
    <Document_x0020_Description xmlns="f2b78acb-a125-42ee-931d-35b42eaca4cf" xsi:nil="true"/>
    <DocumentAuthor xmlns="f2b78acb-a125-42ee-931d-35b42eaca4cf">
      <UserInfo>
        <DisplayName/>
        <AccountId xsi:nil="true"/>
        <AccountType/>
      </UserInfo>
    </DocumentAuthor>
    <febcb389c47c4530afe6acfa103de16c xmlns="f2b78acb-a125-42ee-931d-35b42eaca4cf">
      <Terms xmlns="http://schemas.microsoft.com/office/infopath/2007/PartnerControls"/>
    </febcb389c47c4530afe6acfa103de16c>
    <lcf76f155ced4ddcb4097134ff3c332f xmlns="32c207fe-7304-4414-b4a5-1cc57b473bb0">
      <Terms xmlns="http://schemas.microsoft.com/office/infopath/2007/PartnerControls"/>
    </lcf76f155ced4ddcb4097134ff3c332f>
    <TaxKeywordTaxHTField xmlns="f2b78acb-a125-42ee-931d-35b42eaca4cf">
      <Terms xmlns="http://schemas.microsoft.com/office/infopath/2007/PartnerControls"/>
    </TaxKeywordTaxHTField>
    <ProtectiveClassification xmlns="f2b78acb-a125-42ee-931d-35b42eaca4cf">NOT CLASSIFIED</ProtectiveClassification>
    <l1c2f45cb913413195fefa0ed1a24d84 xmlns="f2b78acb-a125-42ee-931d-35b42eaca4cf">
      <Terms xmlns="http://schemas.microsoft.com/office/infopath/2007/PartnerControls"/>
    </l1c2f45cb913413195fefa0ed1a24d84>
  </documentManagement>
</p:properties>
</file>

<file path=customXml/itemProps1.xml><?xml version="1.0" encoding="utf-8"?>
<ds:datastoreItem xmlns:ds="http://schemas.openxmlformats.org/officeDocument/2006/customXml" ds:itemID="{9C942845-7F3B-4C9D-8476-190F986A71FC}"/>
</file>

<file path=customXml/itemProps2.xml><?xml version="1.0" encoding="utf-8"?>
<ds:datastoreItem xmlns:ds="http://schemas.openxmlformats.org/officeDocument/2006/customXml" ds:itemID="{457B8D77-90A7-4B9B-A848-1A313B909113}"/>
</file>

<file path=customXml/itemProps3.xml><?xml version="1.0" encoding="utf-8"?>
<ds:datastoreItem xmlns:ds="http://schemas.openxmlformats.org/officeDocument/2006/customXml" ds:itemID="{B9844481-14BE-4AAB-A4F8-D2F5094ECC07}"/>
</file>

<file path=customXml/itemProps4.xml><?xml version="1.0" encoding="utf-8"?>
<ds:datastoreItem xmlns:ds="http://schemas.openxmlformats.org/officeDocument/2006/customXml" ds:itemID="{B91326A2-1059-4047-B240-F4536250B46A}"/>
</file>

<file path=docMetadata/LabelInfo.xml><?xml version="1.0" encoding="utf-8"?>
<clbl:labelList xmlns:clbl="http://schemas.microsoft.com/office/2020/mipLabelMetadata">
  <clbl:label id="{066955c5-32c9-4c0c-825d-bc72ceb03841}" enabled="1" method="Standard" siteId="{4d9493d1-6949-48eb-9717-85046eca20e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24</TotalTime>
  <Pages>0</Pages>
  <Words>0</Words>
  <Characters>0</Characters>
  <Application>Microsoft Office Word</Application>
  <DocSecurity>4</DocSecurity>
  <Lines>0</Lines>
  <Paragraphs>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Capita ITES</Company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Jon Regan</dc:creator>
  <cp:keywords/>
  <dc:description/>
  <cp:lastModifiedBy>Regan, Jon</cp:lastModifiedBy>
  <cp:revision>35</cp:revision>
  <cp:lastPrinted>2020-02-07T16:49:00Z</cp:lastPrinted>
  <dcterms:created xsi:type="dcterms:W3CDTF">2020-02-07T16:54:00Z</dcterms:created>
  <dcterms:modified xsi:type="dcterms:W3CDTF">2026-09-25T14:03:00Z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ShapeIds">
    <vt:lpwstr>570ddc6,10f4b0b2,704bb25e</vt:lpwstr>
  </property>
  <property fmtid="{D5CDD505-2E9C-101B-9397-08002B2CF9AE}" pid="3" name="ClassificationContentMarkingHeaderFontProps">
    <vt:lpwstr>#000000,10,Aptos</vt:lpwstr>
  </property>
  <property fmtid="{D5CDD505-2E9C-101B-9397-08002B2CF9AE}" pid="4" name="ClassificationContentMarkingHeaderText">
    <vt:lpwstr>OFFICIAL</vt:lpwstr>
  </property>
  <property fmtid="{D5CDD505-2E9C-101B-9397-08002B2CF9AE}" pid="5" name="ContentTypeId">
    <vt:lpwstr>0x010100AEE7673D4A301D4DBDE4E9D0C4E60BE5</vt:lpwstr>
  </property>
</Properties>
</file>